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sldIdLst>
    <p:sldId id="256" r:id="rId2"/>
    <p:sldId id="424" r:id="rId3"/>
    <p:sldId id="480" r:id="rId4"/>
    <p:sldId id="485" r:id="rId5"/>
    <p:sldId id="263" r:id="rId6"/>
    <p:sldId id="384" r:id="rId7"/>
    <p:sldId id="470" r:id="rId8"/>
    <p:sldId id="471" r:id="rId9"/>
    <p:sldId id="507" r:id="rId10"/>
    <p:sldId id="508" r:id="rId11"/>
    <p:sldId id="509" r:id="rId12"/>
    <p:sldId id="512" r:id="rId13"/>
    <p:sldId id="513" r:id="rId14"/>
    <p:sldId id="514" r:id="rId15"/>
    <p:sldId id="515" r:id="rId16"/>
    <p:sldId id="425" r:id="rId17"/>
    <p:sldId id="516" r:id="rId18"/>
    <p:sldId id="517" r:id="rId19"/>
    <p:sldId id="518" r:id="rId20"/>
    <p:sldId id="519" r:id="rId21"/>
    <p:sldId id="520" r:id="rId22"/>
    <p:sldId id="521" r:id="rId23"/>
    <p:sldId id="522" r:id="rId24"/>
    <p:sldId id="523" r:id="rId25"/>
    <p:sldId id="524" r:id="rId26"/>
    <p:sldId id="525" r:id="rId27"/>
    <p:sldId id="436" r:id="rId28"/>
    <p:sldId id="563" r:id="rId29"/>
    <p:sldId id="526" r:id="rId30"/>
    <p:sldId id="527" r:id="rId31"/>
    <p:sldId id="528" r:id="rId32"/>
    <p:sldId id="529" r:id="rId33"/>
    <p:sldId id="530" r:id="rId34"/>
    <p:sldId id="531" r:id="rId35"/>
    <p:sldId id="532" r:id="rId36"/>
    <p:sldId id="533" r:id="rId37"/>
    <p:sldId id="534" r:id="rId38"/>
    <p:sldId id="535" r:id="rId39"/>
    <p:sldId id="536" r:id="rId40"/>
    <p:sldId id="537" r:id="rId41"/>
    <p:sldId id="538" r:id="rId42"/>
    <p:sldId id="539" r:id="rId43"/>
    <p:sldId id="540" r:id="rId44"/>
    <p:sldId id="541" r:id="rId45"/>
    <p:sldId id="542" r:id="rId46"/>
    <p:sldId id="543" r:id="rId47"/>
    <p:sldId id="544" r:id="rId48"/>
    <p:sldId id="440" r:id="rId49"/>
    <p:sldId id="545" r:id="rId50"/>
    <p:sldId id="547" r:id="rId51"/>
    <p:sldId id="548" r:id="rId52"/>
    <p:sldId id="549" r:id="rId53"/>
    <p:sldId id="550" r:id="rId54"/>
    <p:sldId id="551" r:id="rId55"/>
    <p:sldId id="552" r:id="rId56"/>
    <p:sldId id="553" r:id="rId57"/>
    <p:sldId id="554" r:id="rId58"/>
    <p:sldId id="555" r:id="rId59"/>
    <p:sldId id="556" r:id="rId60"/>
    <p:sldId id="557" r:id="rId61"/>
    <p:sldId id="559" r:id="rId62"/>
    <p:sldId id="558" r:id="rId63"/>
    <p:sldId id="560" r:id="rId64"/>
    <p:sldId id="561" r:id="rId65"/>
    <p:sldId id="379" r:id="rId66"/>
  </p:sldIdLst>
  <p:sldSz cx="12192000" cy="6858000"/>
  <p:notesSz cx="6858000" cy="9144000"/>
  <p:embeddedFontLst>
    <p:embeddedFont>
      <p:font typeface="隶书" panose="02010509060101010101" pitchFamily="49" charset="-122"/>
      <p:regular r:id="rId68"/>
    </p:embeddedFont>
    <p:embeddedFont>
      <p:font typeface="微软雅黑" panose="020B0503020204020204" pitchFamily="34" charset="-122"/>
      <p:regular r:id="rId69"/>
      <p:bold r:id="rId70"/>
    </p:embeddedFont>
    <p:embeddedFont>
      <p:font typeface="黑体" panose="02010609060101010101" pitchFamily="49" charset="-122"/>
      <p:regular r:id="rId71"/>
    </p:embeddedFont>
    <p:embeddedFont>
      <p:font typeface="Calibri" panose="020F0502020204030204" pitchFamily="34" charset="0"/>
      <p:regular r:id="rId72"/>
      <p:bold r:id="rId73"/>
      <p:italic r:id="rId74"/>
      <p:boldItalic r:id="rId75"/>
    </p:embeddedFont>
    <p:embeddedFont>
      <p:font typeface="Calibri Light" panose="020F0302020204030204" pitchFamily="34" charset="0"/>
      <p:regular r:id="rId76"/>
      <p:italic r:id="rId77"/>
    </p:embeddedFont>
    <p:embeddedFont>
      <p:font typeface="Berlin Sans FB Demi" panose="020E0802020502020306" pitchFamily="34" charset="0"/>
      <p:bold r:id="rId7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 userDrawn="1">
          <p15:clr>
            <a:srgbClr val="A4A3A4"/>
          </p15:clr>
        </p15:guide>
        <p15:guide id="2" pos="325" userDrawn="1">
          <p15:clr>
            <a:srgbClr val="A4A3A4"/>
          </p15:clr>
        </p15:guide>
        <p15:guide id="3" orient="horz" pos="4065" userDrawn="1">
          <p15:clr>
            <a:srgbClr val="A4A3A4"/>
          </p15:clr>
        </p15:guide>
        <p15:guide id="4" pos="7106" userDrawn="1">
          <p15:clr>
            <a:srgbClr val="A4A3A4"/>
          </p15:clr>
        </p15:guide>
        <p15:guide id="5" pos="189" userDrawn="1">
          <p15:clr>
            <a:srgbClr val="A4A3A4"/>
          </p15:clr>
        </p15:guide>
        <p15:guide id="6"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showGuides="1">
      <p:cViewPr varScale="1">
        <p:scale>
          <a:sx n="44" d="100"/>
          <a:sy n="44" d="100"/>
        </p:scale>
        <p:origin x="870" y="54"/>
      </p:cViewPr>
      <p:guideLst>
        <p:guide orient="horz" pos="1094"/>
        <p:guide pos="325"/>
        <p:guide orient="horz" pos="4065"/>
        <p:guide pos="7106"/>
        <p:guide pos="189"/>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87EB66-2EB9-44FB-BDE3-207EEAD179C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FCF7349B-C67A-4862-BB85-6690C35B1C96}">
      <dgm:prSet phldrT="[文本]"/>
      <dgm:spPr/>
      <dgm:t>
        <a:bodyPr/>
        <a:lstStyle/>
        <a:p>
          <a:r>
            <a:rPr lang="zh-CN" altLang="en-US" b="1" dirty="0">
              <a:solidFill>
                <a:schemeClr val="tx1"/>
              </a:solidFill>
              <a:latin typeface="华康俪金黑W8(P)"/>
            </a:rPr>
            <a:t>诊断</a:t>
          </a:r>
        </a:p>
      </dgm:t>
    </dgm:pt>
    <dgm:pt modelId="{C1A19B4A-C24F-4765-9F08-6FFD850F8210}" type="parTrans" cxnId="{ACBBAF89-8347-40ED-AE50-CCA7EE47AE03}">
      <dgm:prSet/>
      <dgm:spPr/>
      <dgm:t>
        <a:bodyPr/>
        <a:lstStyle/>
        <a:p>
          <a:endParaRPr lang="zh-CN" altLang="en-US" b="1">
            <a:solidFill>
              <a:schemeClr val="tx1"/>
            </a:solidFill>
            <a:latin typeface="华康俪金黑W8(P)"/>
          </a:endParaRPr>
        </a:p>
      </dgm:t>
    </dgm:pt>
    <dgm:pt modelId="{5F48B56E-C6E9-478C-83C6-BFABE2B6E824}" type="sibTrans" cxnId="{ACBBAF89-8347-40ED-AE50-CCA7EE47AE03}">
      <dgm:prSet/>
      <dgm:spPr/>
      <dgm:t>
        <a:bodyPr/>
        <a:lstStyle/>
        <a:p>
          <a:endParaRPr lang="zh-CN" altLang="en-US" b="1">
            <a:solidFill>
              <a:schemeClr val="tx1"/>
            </a:solidFill>
            <a:latin typeface="华康俪金黑W8(P)"/>
          </a:endParaRPr>
        </a:p>
      </dgm:t>
    </dgm:pt>
    <dgm:pt modelId="{3E609A3C-A2AC-4ACB-9857-49835D806273}">
      <dgm:prSet phldrT="[文本]" custT="1"/>
      <dgm:spPr/>
      <dgm:t>
        <a:bodyPr/>
        <a:lstStyle/>
        <a:p>
          <a:r>
            <a:rPr lang="zh-CN" altLang="en-US" sz="2800" b="1" dirty="0">
              <a:solidFill>
                <a:schemeClr val="tx1"/>
              </a:solidFill>
              <a:latin typeface="华康俪金黑W8(P)"/>
            </a:rPr>
            <a:t>准确定位痛点</a:t>
          </a:r>
        </a:p>
      </dgm:t>
    </dgm:pt>
    <dgm:pt modelId="{C9231E62-7391-4E5B-A6CB-552D940A0AB9}" type="parTrans" cxnId="{A17329A2-C2B0-40D3-B0AC-745C061D961E}">
      <dgm:prSet/>
      <dgm:spPr/>
      <dgm:t>
        <a:bodyPr/>
        <a:lstStyle/>
        <a:p>
          <a:endParaRPr lang="zh-CN" altLang="en-US" b="1">
            <a:solidFill>
              <a:schemeClr val="tx1"/>
            </a:solidFill>
            <a:latin typeface="华康俪金黑W8(P)"/>
          </a:endParaRPr>
        </a:p>
      </dgm:t>
    </dgm:pt>
    <dgm:pt modelId="{B1A27E6D-2B9D-40C6-AB8B-3F7E3889F4DE}" type="sibTrans" cxnId="{A17329A2-C2B0-40D3-B0AC-745C061D961E}">
      <dgm:prSet/>
      <dgm:spPr/>
      <dgm:t>
        <a:bodyPr/>
        <a:lstStyle/>
        <a:p>
          <a:endParaRPr lang="zh-CN" altLang="en-US" b="1">
            <a:solidFill>
              <a:schemeClr val="tx1"/>
            </a:solidFill>
            <a:latin typeface="华康俪金黑W8(P)"/>
          </a:endParaRPr>
        </a:p>
      </dgm:t>
    </dgm:pt>
    <dgm:pt modelId="{062ECF6E-2B6B-4BF8-958E-1FA379DE6C5D}">
      <dgm:prSet phldrT="[文本]"/>
      <dgm:spPr/>
      <dgm:t>
        <a:bodyPr/>
        <a:lstStyle/>
        <a:p>
          <a:r>
            <a:rPr lang="zh-CN" altLang="en-US" b="1" dirty="0">
              <a:solidFill>
                <a:schemeClr val="tx1"/>
              </a:solidFill>
              <a:latin typeface="华康俪金黑W8(P)"/>
            </a:rPr>
            <a:t>开方</a:t>
          </a:r>
        </a:p>
      </dgm:t>
    </dgm:pt>
    <dgm:pt modelId="{BC782BDE-8B55-42A9-B877-C11BB2B7865A}" type="parTrans" cxnId="{E03658BD-B7F9-43CA-B765-D7554CC787A3}">
      <dgm:prSet/>
      <dgm:spPr/>
      <dgm:t>
        <a:bodyPr/>
        <a:lstStyle/>
        <a:p>
          <a:endParaRPr lang="zh-CN" altLang="en-US" b="1">
            <a:solidFill>
              <a:schemeClr val="tx1"/>
            </a:solidFill>
            <a:latin typeface="华康俪金黑W8(P)"/>
          </a:endParaRPr>
        </a:p>
      </dgm:t>
    </dgm:pt>
    <dgm:pt modelId="{C46E646A-1DC2-40F9-9114-FF0760D97841}" type="sibTrans" cxnId="{E03658BD-B7F9-43CA-B765-D7554CC787A3}">
      <dgm:prSet/>
      <dgm:spPr/>
      <dgm:t>
        <a:bodyPr/>
        <a:lstStyle/>
        <a:p>
          <a:endParaRPr lang="zh-CN" altLang="en-US" b="1">
            <a:solidFill>
              <a:schemeClr val="tx1"/>
            </a:solidFill>
            <a:latin typeface="华康俪金黑W8(P)"/>
          </a:endParaRPr>
        </a:p>
      </dgm:t>
    </dgm:pt>
    <dgm:pt modelId="{5296B032-3D43-485C-AC4F-A093DDE4601F}">
      <dgm:prSet phldrT="[文本]" custT="1"/>
      <dgm:spPr/>
      <dgm:t>
        <a:bodyPr/>
        <a:lstStyle/>
        <a:p>
          <a:r>
            <a:rPr lang="zh-CN" altLang="en-US" sz="2800" b="1" dirty="0">
              <a:solidFill>
                <a:schemeClr val="tx1"/>
              </a:solidFill>
              <a:latin typeface="华康俪金黑W8(P)"/>
            </a:rPr>
            <a:t>提出合理解决方案</a:t>
          </a:r>
        </a:p>
      </dgm:t>
    </dgm:pt>
    <dgm:pt modelId="{F13CAAB0-AC78-4220-B800-90E007CCA568}" type="parTrans" cxnId="{67BD58CF-54FA-45CC-A170-6CF6A4C3EEF4}">
      <dgm:prSet/>
      <dgm:spPr/>
      <dgm:t>
        <a:bodyPr/>
        <a:lstStyle/>
        <a:p>
          <a:endParaRPr lang="zh-CN" altLang="en-US" b="1">
            <a:solidFill>
              <a:schemeClr val="tx1"/>
            </a:solidFill>
            <a:latin typeface="华康俪金黑W8(P)"/>
          </a:endParaRPr>
        </a:p>
      </dgm:t>
    </dgm:pt>
    <dgm:pt modelId="{A9E770A3-F7CB-4290-A0E0-497FC4E3C750}" type="sibTrans" cxnId="{67BD58CF-54FA-45CC-A170-6CF6A4C3EEF4}">
      <dgm:prSet/>
      <dgm:spPr/>
      <dgm:t>
        <a:bodyPr/>
        <a:lstStyle/>
        <a:p>
          <a:endParaRPr lang="zh-CN" altLang="en-US" b="1">
            <a:solidFill>
              <a:schemeClr val="tx1"/>
            </a:solidFill>
            <a:latin typeface="华康俪金黑W8(P)"/>
          </a:endParaRPr>
        </a:p>
      </dgm:t>
    </dgm:pt>
    <dgm:pt modelId="{4A1A6CA0-FFE9-4317-B035-89337C1CCD2C}">
      <dgm:prSet phldrT="[文本]"/>
      <dgm:spPr/>
      <dgm:t>
        <a:bodyPr/>
        <a:lstStyle/>
        <a:p>
          <a:r>
            <a:rPr lang="zh-CN" altLang="en-US" b="1" dirty="0">
              <a:solidFill>
                <a:schemeClr val="tx1"/>
              </a:solidFill>
              <a:latin typeface="华康俪金黑W8(P)"/>
            </a:rPr>
            <a:t>配药</a:t>
          </a:r>
        </a:p>
      </dgm:t>
    </dgm:pt>
    <dgm:pt modelId="{507CC9C8-1FB0-4187-A06B-130A43AE0E54}" type="parTrans" cxnId="{2425A577-275E-4417-B1FB-F60FB250E301}">
      <dgm:prSet/>
      <dgm:spPr/>
      <dgm:t>
        <a:bodyPr/>
        <a:lstStyle/>
        <a:p>
          <a:endParaRPr lang="zh-CN" altLang="en-US" b="1">
            <a:solidFill>
              <a:schemeClr val="tx1"/>
            </a:solidFill>
            <a:latin typeface="华康俪金黑W8(P)"/>
          </a:endParaRPr>
        </a:p>
      </dgm:t>
    </dgm:pt>
    <dgm:pt modelId="{7B6FE1BF-848A-4F76-AC2B-1139F81FAB2C}" type="sibTrans" cxnId="{2425A577-275E-4417-B1FB-F60FB250E301}">
      <dgm:prSet/>
      <dgm:spPr/>
      <dgm:t>
        <a:bodyPr/>
        <a:lstStyle/>
        <a:p>
          <a:endParaRPr lang="zh-CN" altLang="en-US" b="1">
            <a:solidFill>
              <a:schemeClr val="tx1"/>
            </a:solidFill>
            <a:latin typeface="华康俪金黑W8(P)"/>
          </a:endParaRPr>
        </a:p>
      </dgm:t>
    </dgm:pt>
    <dgm:pt modelId="{A81F8F70-5E8D-4B3E-8F89-FE47186960C2}">
      <dgm:prSet phldrT="[文本]"/>
      <dgm:spPr/>
      <dgm:t>
        <a:bodyPr/>
        <a:lstStyle/>
        <a:p>
          <a:r>
            <a:rPr lang="zh-CN" altLang="en-US" b="1" dirty="0">
              <a:solidFill>
                <a:schemeClr val="tx1"/>
              </a:solidFill>
              <a:latin typeface="华康俪金黑W8(P)"/>
            </a:rPr>
            <a:t>治疗</a:t>
          </a:r>
        </a:p>
      </dgm:t>
    </dgm:pt>
    <dgm:pt modelId="{F3296350-9D9D-4E99-BB1A-B57E5451E98A}" type="parTrans" cxnId="{3EA29B0D-6167-4EAC-98AA-966FE9725B10}">
      <dgm:prSet/>
      <dgm:spPr/>
      <dgm:t>
        <a:bodyPr/>
        <a:lstStyle/>
        <a:p>
          <a:endParaRPr lang="zh-CN" altLang="en-US" b="1">
            <a:solidFill>
              <a:schemeClr val="tx1"/>
            </a:solidFill>
            <a:latin typeface="华康俪金黑W8(P)"/>
          </a:endParaRPr>
        </a:p>
      </dgm:t>
    </dgm:pt>
    <dgm:pt modelId="{736A98DA-6A99-4BF0-A2FF-57A99E27BA83}" type="sibTrans" cxnId="{3EA29B0D-6167-4EAC-98AA-966FE9725B10}">
      <dgm:prSet/>
      <dgm:spPr/>
      <dgm:t>
        <a:bodyPr/>
        <a:lstStyle/>
        <a:p>
          <a:endParaRPr lang="zh-CN" altLang="en-US" b="1">
            <a:solidFill>
              <a:schemeClr val="tx1"/>
            </a:solidFill>
            <a:latin typeface="华康俪金黑W8(P)"/>
          </a:endParaRPr>
        </a:p>
      </dgm:t>
    </dgm:pt>
    <dgm:pt modelId="{5FAB027A-278E-4AB4-98EA-9B9BB7432D4C}">
      <dgm:prSet phldrT="[文本]" custT="1"/>
      <dgm:spPr/>
      <dgm:t>
        <a:bodyPr/>
        <a:lstStyle/>
        <a:p>
          <a:r>
            <a:rPr lang="zh-CN" altLang="en-US" sz="2800" b="1" dirty="0">
              <a:solidFill>
                <a:schemeClr val="tx1"/>
              </a:solidFill>
              <a:latin typeface="华康俪金黑W8(P)"/>
            </a:rPr>
            <a:t>设计开发软件系统</a:t>
          </a:r>
        </a:p>
      </dgm:t>
    </dgm:pt>
    <dgm:pt modelId="{5CA422FB-E4E5-4A03-8770-9CCC5EFE4A5C}" type="parTrans" cxnId="{D57EB0D3-CA34-4AD9-8FDB-E5773C235150}">
      <dgm:prSet/>
      <dgm:spPr/>
      <dgm:t>
        <a:bodyPr/>
        <a:lstStyle/>
        <a:p>
          <a:endParaRPr lang="zh-CN" altLang="en-US" b="1">
            <a:solidFill>
              <a:schemeClr val="tx1"/>
            </a:solidFill>
            <a:latin typeface="华康俪金黑W8(P)"/>
          </a:endParaRPr>
        </a:p>
      </dgm:t>
    </dgm:pt>
    <dgm:pt modelId="{768F023E-6382-4A37-84FB-DB280BEC0759}" type="sibTrans" cxnId="{D57EB0D3-CA34-4AD9-8FDB-E5773C235150}">
      <dgm:prSet/>
      <dgm:spPr/>
      <dgm:t>
        <a:bodyPr/>
        <a:lstStyle/>
        <a:p>
          <a:endParaRPr lang="zh-CN" altLang="en-US" b="1">
            <a:solidFill>
              <a:schemeClr val="tx1"/>
            </a:solidFill>
            <a:latin typeface="华康俪金黑W8(P)"/>
          </a:endParaRPr>
        </a:p>
      </dgm:t>
    </dgm:pt>
    <dgm:pt modelId="{449B0010-8BF7-4F0C-BEF1-6D2869F4A322}">
      <dgm:prSet phldrT="[文本]" custT="1"/>
      <dgm:spPr/>
      <dgm:t>
        <a:bodyPr/>
        <a:lstStyle/>
        <a:p>
          <a:r>
            <a:rPr lang="zh-CN" altLang="en-US" sz="2800" b="1" dirty="0">
              <a:solidFill>
                <a:schemeClr val="tx1"/>
              </a:solidFill>
              <a:latin typeface="华康俪金黑W8(P)"/>
            </a:rPr>
            <a:t>实施维护软件系统</a:t>
          </a:r>
        </a:p>
      </dgm:t>
    </dgm:pt>
    <dgm:pt modelId="{D3946E6C-0ADA-415B-9A0F-86E263E99B02}" type="parTrans" cxnId="{EEA78D89-52D0-438D-9873-4EDA924181E5}">
      <dgm:prSet/>
      <dgm:spPr/>
      <dgm:t>
        <a:bodyPr/>
        <a:lstStyle/>
        <a:p>
          <a:endParaRPr lang="zh-CN" altLang="en-US" b="1">
            <a:solidFill>
              <a:schemeClr val="tx1"/>
            </a:solidFill>
            <a:latin typeface="华康俪金黑W8(P)"/>
          </a:endParaRPr>
        </a:p>
      </dgm:t>
    </dgm:pt>
    <dgm:pt modelId="{9CD27C80-AC2E-4620-B6FA-BDFEA0BE484F}" type="sibTrans" cxnId="{EEA78D89-52D0-438D-9873-4EDA924181E5}">
      <dgm:prSet/>
      <dgm:spPr/>
      <dgm:t>
        <a:bodyPr/>
        <a:lstStyle/>
        <a:p>
          <a:endParaRPr lang="zh-CN" altLang="en-US" b="1">
            <a:solidFill>
              <a:schemeClr val="tx1"/>
            </a:solidFill>
            <a:latin typeface="华康俪金黑W8(P)"/>
          </a:endParaRPr>
        </a:p>
      </dgm:t>
    </dgm:pt>
    <dgm:pt modelId="{E82536D0-067E-433F-8602-B520B7230312}" type="pres">
      <dgm:prSet presAssocID="{8387EB66-2EB9-44FB-BDE3-207EEAD179C9}" presName="linearFlow" presStyleCnt="0">
        <dgm:presLayoutVars>
          <dgm:dir/>
          <dgm:animLvl val="lvl"/>
          <dgm:resizeHandles val="exact"/>
        </dgm:presLayoutVars>
      </dgm:prSet>
      <dgm:spPr/>
    </dgm:pt>
    <dgm:pt modelId="{176009C6-0D40-426A-A5E7-90A6E6AC5057}" type="pres">
      <dgm:prSet presAssocID="{FCF7349B-C67A-4862-BB85-6690C35B1C96}" presName="composite" presStyleCnt="0"/>
      <dgm:spPr/>
    </dgm:pt>
    <dgm:pt modelId="{24CEA544-E0EF-4AC7-9AA7-8D83E7CA0F0A}" type="pres">
      <dgm:prSet presAssocID="{FCF7349B-C67A-4862-BB85-6690C35B1C96}" presName="parentText" presStyleLbl="alignNode1" presStyleIdx="0" presStyleCnt="4">
        <dgm:presLayoutVars>
          <dgm:chMax val="1"/>
          <dgm:bulletEnabled val="1"/>
        </dgm:presLayoutVars>
      </dgm:prSet>
      <dgm:spPr/>
    </dgm:pt>
    <dgm:pt modelId="{68AF5A80-EF42-4AED-BC1D-8F9EB6AE9BF5}" type="pres">
      <dgm:prSet presAssocID="{FCF7349B-C67A-4862-BB85-6690C35B1C96}" presName="descendantText" presStyleLbl="alignAcc1" presStyleIdx="0" presStyleCnt="4">
        <dgm:presLayoutVars>
          <dgm:bulletEnabled val="1"/>
        </dgm:presLayoutVars>
      </dgm:prSet>
      <dgm:spPr/>
    </dgm:pt>
    <dgm:pt modelId="{56FCE015-0DB5-4D74-9CC4-2A0EA6958D74}" type="pres">
      <dgm:prSet presAssocID="{5F48B56E-C6E9-478C-83C6-BFABE2B6E824}" presName="sp" presStyleCnt="0"/>
      <dgm:spPr/>
    </dgm:pt>
    <dgm:pt modelId="{7BBAA337-97A4-4E53-8CCB-FD57D9B95A1C}" type="pres">
      <dgm:prSet presAssocID="{062ECF6E-2B6B-4BF8-958E-1FA379DE6C5D}" presName="composite" presStyleCnt="0"/>
      <dgm:spPr/>
    </dgm:pt>
    <dgm:pt modelId="{A570785C-59E2-4EF1-A8AA-1EBED734FBB7}" type="pres">
      <dgm:prSet presAssocID="{062ECF6E-2B6B-4BF8-958E-1FA379DE6C5D}" presName="parentText" presStyleLbl="alignNode1" presStyleIdx="1" presStyleCnt="4">
        <dgm:presLayoutVars>
          <dgm:chMax val="1"/>
          <dgm:bulletEnabled val="1"/>
        </dgm:presLayoutVars>
      </dgm:prSet>
      <dgm:spPr/>
    </dgm:pt>
    <dgm:pt modelId="{EA1EF20B-419E-4880-9C30-DC94AC8D69C7}" type="pres">
      <dgm:prSet presAssocID="{062ECF6E-2B6B-4BF8-958E-1FA379DE6C5D}" presName="descendantText" presStyleLbl="alignAcc1" presStyleIdx="1" presStyleCnt="4">
        <dgm:presLayoutVars>
          <dgm:bulletEnabled val="1"/>
        </dgm:presLayoutVars>
      </dgm:prSet>
      <dgm:spPr/>
    </dgm:pt>
    <dgm:pt modelId="{9431BFEA-1870-4243-AAA2-9BED5998F7F2}" type="pres">
      <dgm:prSet presAssocID="{C46E646A-1DC2-40F9-9114-FF0760D97841}" presName="sp" presStyleCnt="0"/>
      <dgm:spPr/>
    </dgm:pt>
    <dgm:pt modelId="{089876A3-B92C-4122-B74F-B745C1A0E360}" type="pres">
      <dgm:prSet presAssocID="{4A1A6CA0-FFE9-4317-B035-89337C1CCD2C}" presName="composite" presStyleCnt="0"/>
      <dgm:spPr/>
    </dgm:pt>
    <dgm:pt modelId="{1B453154-CBB2-4470-AC37-1A1E79EA4B2F}" type="pres">
      <dgm:prSet presAssocID="{4A1A6CA0-FFE9-4317-B035-89337C1CCD2C}" presName="parentText" presStyleLbl="alignNode1" presStyleIdx="2" presStyleCnt="4">
        <dgm:presLayoutVars>
          <dgm:chMax val="1"/>
          <dgm:bulletEnabled val="1"/>
        </dgm:presLayoutVars>
      </dgm:prSet>
      <dgm:spPr/>
    </dgm:pt>
    <dgm:pt modelId="{FCFF4C28-C682-4B63-B069-150DBD2FD9C6}" type="pres">
      <dgm:prSet presAssocID="{4A1A6CA0-FFE9-4317-B035-89337C1CCD2C}" presName="descendantText" presStyleLbl="alignAcc1" presStyleIdx="2" presStyleCnt="4">
        <dgm:presLayoutVars>
          <dgm:bulletEnabled val="1"/>
        </dgm:presLayoutVars>
      </dgm:prSet>
      <dgm:spPr/>
    </dgm:pt>
    <dgm:pt modelId="{BC1C8DAB-6F54-4400-A214-66983DC7FB34}" type="pres">
      <dgm:prSet presAssocID="{7B6FE1BF-848A-4F76-AC2B-1139F81FAB2C}" presName="sp" presStyleCnt="0"/>
      <dgm:spPr/>
    </dgm:pt>
    <dgm:pt modelId="{9377C3F4-A920-4362-A9B4-5C747D1B2EBC}" type="pres">
      <dgm:prSet presAssocID="{A81F8F70-5E8D-4B3E-8F89-FE47186960C2}" presName="composite" presStyleCnt="0"/>
      <dgm:spPr/>
    </dgm:pt>
    <dgm:pt modelId="{37D6BDAA-776C-476D-8ADB-CEDA5E6143F4}" type="pres">
      <dgm:prSet presAssocID="{A81F8F70-5E8D-4B3E-8F89-FE47186960C2}" presName="parentText" presStyleLbl="alignNode1" presStyleIdx="3" presStyleCnt="4">
        <dgm:presLayoutVars>
          <dgm:chMax val="1"/>
          <dgm:bulletEnabled val="1"/>
        </dgm:presLayoutVars>
      </dgm:prSet>
      <dgm:spPr/>
    </dgm:pt>
    <dgm:pt modelId="{2707C44F-CAEC-4AF9-8387-1BB2EC18CE99}" type="pres">
      <dgm:prSet presAssocID="{A81F8F70-5E8D-4B3E-8F89-FE47186960C2}" presName="descendantText" presStyleLbl="alignAcc1" presStyleIdx="3" presStyleCnt="4">
        <dgm:presLayoutVars>
          <dgm:bulletEnabled val="1"/>
        </dgm:presLayoutVars>
      </dgm:prSet>
      <dgm:spPr/>
    </dgm:pt>
  </dgm:ptLst>
  <dgm:cxnLst>
    <dgm:cxn modelId="{EDC06B8A-DB09-4301-8D86-03643C917BDA}" type="presOf" srcId="{3E609A3C-A2AC-4ACB-9857-49835D806273}" destId="{68AF5A80-EF42-4AED-BC1D-8F9EB6AE9BF5}" srcOrd="0" destOrd="0" presId="urn:microsoft.com/office/officeart/2005/8/layout/chevron2"/>
    <dgm:cxn modelId="{DD15666C-D87C-43A2-A8A8-79B99DCDBBB8}" type="presOf" srcId="{5FAB027A-278E-4AB4-98EA-9B9BB7432D4C}" destId="{FCFF4C28-C682-4B63-B069-150DBD2FD9C6}" srcOrd="0" destOrd="0" presId="urn:microsoft.com/office/officeart/2005/8/layout/chevron2"/>
    <dgm:cxn modelId="{67BD58CF-54FA-45CC-A170-6CF6A4C3EEF4}" srcId="{062ECF6E-2B6B-4BF8-958E-1FA379DE6C5D}" destId="{5296B032-3D43-485C-AC4F-A093DDE4601F}" srcOrd="0" destOrd="0" parTransId="{F13CAAB0-AC78-4220-B800-90E007CCA568}" sibTransId="{A9E770A3-F7CB-4290-A0E0-497FC4E3C750}"/>
    <dgm:cxn modelId="{E03658BD-B7F9-43CA-B765-D7554CC787A3}" srcId="{8387EB66-2EB9-44FB-BDE3-207EEAD179C9}" destId="{062ECF6E-2B6B-4BF8-958E-1FA379DE6C5D}" srcOrd="1" destOrd="0" parTransId="{BC782BDE-8B55-42A9-B877-C11BB2B7865A}" sibTransId="{C46E646A-1DC2-40F9-9114-FF0760D97841}"/>
    <dgm:cxn modelId="{91F1E223-C3B0-49F0-BA93-83838922A24C}" type="presOf" srcId="{449B0010-8BF7-4F0C-BEF1-6D2869F4A322}" destId="{2707C44F-CAEC-4AF9-8387-1BB2EC18CE99}" srcOrd="0" destOrd="0" presId="urn:microsoft.com/office/officeart/2005/8/layout/chevron2"/>
    <dgm:cxn modelId="{EEA78D89-52D0-438D-9873-4EDA924181E5}" srcId="{A81F8F70-5E8D-4B3E-8F89-FE47186960C2}" destId="{449B0010-8BF7-4F0C-BEF1-6D2869F4A322}" srcOrd="0" destOrd="0" parTransId="{D3946E6C-0ADA-415B-9A0F-86E263E99B02}" sibTransId="{9CD27C80-AC2E-4620-B6FA-BDFEA0BE484F}"/>
    <dgm:cxn modelId="{22C08CE1-53BE-4241-9398-5DE40CB48C79}" type="presOf" srcId="{8387EB66-2EB9-44FB-BDE3-207EEAD179C9}" destId="{E82536D0-067E-433F-8602-B520B7230312}" srcOrd="0" destOrd="0" presId="urn:microsoft.com/office/officeart/2005/8/layout/chevron2"/>
    <dgm:cxn modelId="{A17329A2-C2B0-40D3-B0AC-745C061D961E}" srcId="{FCF7349B-C67A-4862-BB85-6690C35B1C96}" destId="{3E609A3C-A2AC-4ACB-9857-49835D806273}" srcOrd="0" destOrd="0" parTransId="{C9231E62-7391-4E5B-A6CB-552D940A0AB9}" sibTransId="{B1A27E6D-2B9D-40C6-AB8B-3F7E3889F4DE}"/>
    <dgm:cxn modelId="{44BFC619-32B6-4090-8C2F-9F8D1C7BAC0F}" type="presOf" srcId="{FCF7349B-C67A-4862-BB85-6690C35B1C96}" destId="{24CEA544-E0EF-4AC7-9AA7-8D83E7CA0F0A}" srcOrd="0" destOrd="0" presId="urn:microsoft.com/office/officeart/2005/8/layout/chevron2"/>
    <dgm:cxn modelId="{2425A577-275E-4417-B1FB-F60FB250E301}" srcId="{8387EB66-2EB9-44FB-BDE3-207EEAD179C9}" destId="{4A1A6CA0-FFE9-4317-B035-89337C1CCD2C}" srcOrd="2" destOrd="0" parTransId="{507CC9C8-1FB0-4187-A06B-130A43AE0E54}" sibTransId="{7B6FE1BF-848A-4F76-AC2B-1139F81FAB2C}"/>
    <dgm:cxn modelId="{3EA29B0D-6167-4EAC-98AA-966FE9725B10}" srcId="{8387EB66-2EB9-44FB-BDE3-207EEAD179C9}" destId="{A81F8F70-5E8D-4B3E-8F89-FE47186960C2}" srcOrd="3" destOrd="0" parTransId="{F3296350-9D9D-4E99-BB1A-B57E5451E98A}" sibTransId="{736A98DA-6A99-4BF0-A2FF-57A99E27BA83}"/>
    <dgm:cxn modelId="{855AF152-104B-4688-9D74-55743B56B65C}" type="presOf" srcId="{062ECF6E-2B6B-4BF8-958E-1FA379DE6C5D}" destId="{A570785C-59E2-4EF1-A8AA-1EBED734FBB7}" srcOrd="0" destOrd="0" presId="urn:microsoft.com/office/officeart/2005/8/layout/chevron2"/>
    <dgm:cxn modelId="{ACBBAF89-8347-40ED-AE50-CCA7EE47AE03}" srcId="{8387EB66-2EB9-44FB-BDE3-207EEAD179C9}" destId="{FCF7349B-C67A-4862-BB85-6690C35B1C96}" srcOrd="0" destOrd="0" parTransId="{C1A19B4A-C24F-4765-9F08-6FFD850F8210}" sibTransId="{5F48B56E-C6E9-478C-83C6-BFABE2B6E824}"/>
    <dgm:cxn modelId="{2E74B713-1203-4C54-BA0D-957F5F56CBDC}" type="presOf" srcId="{A81F8F70-5E8D-4B3E-8F89-FE47186960C2}" destId="{37D6BDAA-776C-476D-8ADB-CEDA5E6143F4}" srcOrd="0" destOrd="0" presId="urn:microsoft.com/office/officeart/2005/8/layout/chevron2"/>
    <dgm:cxn modelId="{313C33FE-3017-4B60-9574-75DFCCB4F88A}" type="presOf" srcId="{4A1A6CA0-FFE9-4317-B035-89337C1CCD2C}" destId="{1B453154-CBB2-4470-AC37-1A1E79EA4B2F}" srcOrd="0" destOrd="0" presId="urn:microsoft.com/office/officeart/2005/8/layout/chevron2"/>
    <dgm:cxn modelId="{0026E7D5-9C2B-4621-A6AE-943078580F8E}" type="presOf" srcId="{5296B032-3D43-485C-AC4F-A093DDE4601F}" destId="{EA1EF20B-419E-4880-9C30-DC94AC8D69C7}" srcOrd="0" destOrd="0" presId="urn:microsoft.com/office/officeart/2005/8/layout/chevron2"/>
    <dgm:cxn modelId="{D57EB0D3-CA34-4AD9-8FDB-E5773C235150}" srcId="{4A1A6CA0-FFE9-4317-B035-89337C1CCD2C}" destId="{5FAB027A-278E-4AB4-98EA-9B9BB7432D4C}" srcOrd="0" destOrd="0" parTransId="{5CA422FB-E4E5-4A03-8770-9CCC5EFE4A5C}" sibTransId="{768F023E-6382-4A37-84FB-DB280BEC0759}"/>
    <dgm:cxn modelId="{CCC772F8-6FEF-41D7-B0E4-B485D5397301}" type="presParOf" srcId="{E82536D0-067E-433F-8602-B520B7230312}" destId="{176009C6-0D40-426A-A5E7-90A6E6AC5057}" srcOrd="0" destOrd="0" presId="urn:microsoft.com/office/officeart/2005/8/layout/chevron2"/>
    <dgm:cxn modelId="{2A4ABAD4-6831-4AE5-BAD2-97C163827A8B}" type="presParOf" srcId="{176009C6-0D40-426A-A5E7-90A6E6AC5057}" destId="{24CEA544-E0EF-4AC7-9AA7-8D83E7CA0F0A}" srcOrd="0" destOrd="0" presId="urn:microsoft.com/office/officeart/2005/8/layout/chevron2"/>
    <dgm:cxn modelId="{8D14F59D-E98E-4FAD-820F-CCC5DA587ADE}" type="presParOf" srcId="{176009C6-0D40-426A-A5E7-90A6E6AC5057}" destId="{68AF5A80-EF42-4AED-BC1D-8F9EB6AE9BF5}" srcOrd="1" destOrd="0" presId="urn:microsoft.com/office/officeart/2005/8/layout/chevron2"/>
    <dgm:cxn modelId="{C6369919-E2E1-4EC8-A2CB-CE7A6974025E}" type="presParOf" srcId="{E82536D0-067E-433F-8602-B520B7230312}" destId="{56FCE015-0DB5-4D74-9CC4-2A0EA6958D74}" srcOrd="1" destOrd="0" presId="urn:microsoft.com/office/officeart/2005/8/layout/chevron2"/>
    <dgm:cxn modelId="{1832792F-A13C-401D-BE97-EE42CD3F6588}" type="presParOf" srcId="{E82536D0-067E-433F-8602-B520B7230312}" destId="{7BBAA337-97A4-4E53-8CCB-FD57D9B95A1C}" srcOrd="2" destOrd="0" presId="urn:microsoft.com/office/officeart/2005/8/layout/chevron2"/>
    <dgm:cxn modelId="{1CAABF50-FDE7-4904-8FF7-07B6456CC752}" type="presParOf" srcId="{7BBAA337-97A4-4E53-8CCB-FD57D9B95A1C}" destId="{A570785C-59E2-4EF1-A8AA-1EBED734FBB7}" srcOrd="0" destOrd="0" presId="urn:microsoft.com/office/officeart/2005/8/layout/chevron2"/>
    <dgm:cxn modelId="{17DC80E2-E9A5-4A76-A943-21B04F32A9A5}" type="presParOf" srcId="{7BBAA337-97A4-4E53-8CCB-FD57D9B95A1C}" destId="{EA1EF20B-419E-4880-9C30-DC94AC8D69C7}" srcOrd="1" destOrd="0" presId="urn:microsoft.com/office/officeart/2005/8/layout/chevron2"/>
    <dgm:cxn modelId="{766D2460-9C12-42B9-9133-A7B19B3A5E46}" type="presParOf" srcId="{E82536D0-067E-433F-8602-B520B7230312}" destId="{9431BFEA-1870-4243-AAA2-9BED5998F7F2}" srcOrd="3" destOrd="0" presId="urn:microsoft.com/office/officeart/2005/8/layout/chevron2"/>
    <dgm:cxn modelId="{BCFAC0E1-AAD0-4711-BFE4-0F24122B176D}" type="presParOf" srcId="{E82536D0-067E-433F-8602-B520B7230312}" destId="{089876A3-B92C-4122-B74F-B745C1A0E360}" srcOrd="4" destOrd="0" presId="urn:microsoft.com/office/officeart/2005/8/layout/chevron2"/>
    <dgm:cxn modelId="{BE20DAC6-D902-4DD5-969C-AB661714080C}" type="presParOf" srcId="{089876A3-B92C-4122-B74F-B745C1A0E360}" destId="{1B453154-CBB2-4470-AC37-1A1E79EA4B2F}" srcOrd="0" destOrd="0" presId="urn:microsoft.com/office/officeart/2005/8/layout/chevron2"/>
    <dgm:cxn modelId="{839E6142-28E0-4507-8D3F-4A1F578DD62A}" type="presParOf" srcId="{089876A3-B92C-4122-B74F-B745C1A0E360}" destId="{FCFF4C28-C682-4B63-B069-150DBD2FD9C6}" srcOrd="1" destOrd="0" presId="urn:microsoft.com/office/officeart/2005/8/layout/chevron2"/>
    <dgm:cxn modelId="{067873B6-933E-47BA-AF22-08229FBDE935}" type="presParOf" srcId="{E82536D0-067E-433F-8602-B520B7230312}" destId="{BC1C8DAB-6F54-4400-A214-66983DC7FB34}" srcOrd="5" destOrd="0" presId="urn:microsoft.com/office/officeart/2005/8/layout/chevron2"/>
    <dgm:cxn modelId="{0C96C9AD-38DA-406B-AD1A-48429C22707F}" type="presParOf" srcId="{E82536D0-067E-433F-8602-B520B7230312}" destId="{9377C3F4-A920-4362-A9B4-5C747D1B2EBC}" srcOrd="6" destOrd="0" presId="urn:microsoft.com/office/officeart/2005/8/layout/chevron2"/>
    <dgm:cxn modelId="{98A90B69-D6A2-4950-931D-7389016D945D}" type="presParOf" srcId="{9377C3F4-A920-4362-A9B4-5C747D1B2EBC}" destId="{37D6BDAA-776C-476D-8ADB-CEDA5E6143F4}" srcOrd="0" destOrd="0" presId="urn:microsoft.com/office/officeart/2005/8/layout/chevron2"/>
    <dgm:cxn modelId="{E736123B-5D07-47F1-8391-31D85BC3B40D}" type="presParOf" srcId="{9377C3F4-A920-4362-A9B4-5C747D1B2EBC}" destId="{2707C44F-CAEC-4AF9-8387-1BB2EC18CE9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EA544-E0EF-4AC7-9AA7-8D83E7CA0F0A}">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诊断</a:t>
          </a:r>
        </a:p>
      </dsp:txBody>
      <dsp:txXfrm rot="-5400000">
        <a:off x="1" y="512108"/>
        <a:ext cx="1024202" cy="438943"/>
      </dsp:txXfrm>
    </dsp:sp>
    <dsp:sp modelId="{68AF5A80-EF42-4AED-BC1D-8F9EB6AE9BF5}">
      <dsp:nvSpPr>
        <dsp:cNvPr id="0" name=""/>
        <dsp:cNvSpPr/>
      </dsp:nvSpPr>
      <dsp:spPr>
        <a:xfrm rot="5400000">
          <a:off x="2360967" y="-133675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准确定位痛点</a:t>
          </a:r>
        </a:p>
      </dsp:txBody>
      <dsp:txXfrm rot="-5400000">
        <a:off x="1024202" y="46434"/>
        <a:ext cx="3578149" cy="858192"/>
      </dsp:txXfrm>
    </dsp:sp>
    <dsp:sp modelId="{A570785C-59E2-4EF1-A8AA-1EBED734FBB7}">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开方</a:t>
          </a:r>
        </a:p>
      </dsp:txBody>
      <dsp:txXfrm rot="-5400000">
        <a:off x="1" y="1830610"/>
        <a:ext cx="1024202" cy="438943"/>
      </dsp:txXfrm>
    </dsp:sp>
    <dsp:sp modelId="{EA1EF20B-419E-4880-9C30-DC94AC8D69C7}">
      <dsp:nvSpPr>
        <dsp:cNvPr id="0" name=""/>
        <dsp:cNvSpPr/>
      </dsp:nvSpPr>
      <dsp:spPr>
        <a:xfrm rot="5400000">
          <a:off x="2360967" y="-1825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提出合理解决方案</a:t>
          </a:r>
        </a:p>
      </dsp:txBody>
      <dsp:txXfrm rot="-5400000">
        <a:off x="1024202" y="1364936"/>
        <a:ext cx="3578149" cy="858192"/>
      </dsp:txXfrm>
    </dsp:sp>
    <dsp:sp modelId="{1B453154-CBB2-4470-AC37-1A1E79EA4B2F}">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配药</a:t>
          </a:r>
        </a:p>
      </dsp:txBody>
      <dsp:txXfrm rot="-5400000">
        <a:off x="1" y="3149112"/>
        <a:ext cx="1024202" cy="438943"/>
      </dsp:txXfrm>
    </dsp:sp>
    <dsp:sp modelId="{FCFF4C28-C682-4B63-B069-150DBD2FD9C6}">
      <dsp:nvSpPr>
        <dsp:cNvPr id="0" name=""/>
        <dsp:cNvSpPr/>
      </dsp:nvSpPr>
      <dsp:spPr>
        <a:xfrm rot="5400000">
          <a:off x="2360967" y="130024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设计开发软件系统</a:t>
          </a:r>
        </a:p>
      </dsp:txBody>
      <dsp:txXfrm rot="-5400000">
        <a:off x="1024202" y="2683436"/>
        <a:ext cx="3578149" cy="858192"/>
      </dsp:txXfrm>
    </dsp:sp>
    <dsp:sp modelId="{37D6BDAA-776C-476D-8ADB-CEDA5E6143F4}">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治疗</a:t>
          </a:r>
        </a:p>
      </dsp:txBody>
      <dsp:txXfrm rot="-5400000">
        <a:off x="1" y="4467614"/>
        <a:ext cx="1024202" cy="438943"/>
      </dsp:txXfrm>
    </dsp:sp>
    <dsp:sp modelId="{2707C44F-CAEC-4AF9-8387-1BB2EC18CE99}">
      <dsp:nvSpPr>
        <dsp:cNvPr id="0" name=""/>
        <dsp:cNvSpPr/>
      </dsp:nvSpPr>
      <dsp:spPr>
        <a:xfrm rot="5400000">
          <a:off x="2360967" y="261874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实施维护软件系统</a:t>
          </a:r>
        </a:p>
      </dsp:txBody>
      <dsp:txXfrm rot="-5400000">
        <a:off x="1024202" y="4001938"/>
        <a:ext cx="3578149"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t>2017/1/16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t>‹#›</a:t>
            </a:fld>
            <a:endParaRPr lang="zh-CN" altLang="en-US"/>
          </a:p>
        </p:txBody>
      </p:sp>
    </p:spTree>
    <p:extLst>
      <p:ext uri="{BB962C8B-B14F-4D97-AF65-F5344CB8AC3E}">
        <p14:creationId xmlns:p14="http://schemas.microsoft.com/office/powerpoint/2010/main" val="3119557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a:t>
            </a:fld>
            <a:endParaRPr lang="zh-CN" altLang="en-US"/>
          </a:p>
        </p:txBody>
      </p:sp>
    </p:spTree>
    <p:extLst>
      <p:ext uri="{BB962C8B-B14F-4D97-AF65-F5344CB8AC3E}">
        <p14:creationId xmlns:p14="http://schemas.microsoft.com/office/powerpoint/2010/main" val="1275749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责任转移</a:t>
            </a:r>
            <a:endParaRPr lang="en-US" altLang="zh-CN" dirty="0"/>
          </a:p>
          <a:p>
            <a:r>
              <a:rPr lang="zh-CN" altLang="en-US" dirty="0"/>
              <a:t>封装复杂业务逻辑</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pPr/>
              <a:t>57</a:t>
            </a:fld>
            <a:endParaRPr lang="zh-CN" altLang="en-US"/>
          </a:p>
        </p:txBody>
      </p:sp>
    </p:spTree>
    <p:extLst>
      <p:ext uri="{BB962C8B-B14F-4D97-AF65-F5344CB8AC3E}">
        <p14:creationId xmlns:p14="http://schemas.microsoft.com/office/powerpoint/2010/main" val="1741977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做项目就像打仗，要讲究天时地利人和，也要讲究战略战术。</a:t>
            </a:r>
            <a:endParaRPr lang="en-US" altLang="zh-CN" dirty="0"/>
          </a:p>
          <a:p>
            <a:r>
              <a:rPr lang="zh-CN" altLang="en-US" dirty="0"/>
              <a:t>在业务建模和需求分析阶段要忘掉技术、忘掉实现，先搞清楚客户和用户的期望、需要。</a:t>
            </a:r>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pPr/>
              <a:t>9</a:t>
            </a:fld>
            <a:endParaRPr lang="zh-CN" altLang="en-US"/>
          </a:p>
        </p:txBody>
      </p:sp>
    </p:spTree>
    <p:extLst>
      <p:ext uri="{BB962C8B-B14F-4D97-AF65-F5344CB8AC3E}">
        <p14:creationId xmlns:p14="http://schemas.microsoft.com/office/powerpoint/2010/main" val="5148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pPr/>
              <a:t>11</a:t>
            </a:fld>
            <a:endParaRPr lang="zh-CN" altLang="en-US"/>
          </a:p>
        </p:txBody>
      </p:sp>
    </p:spTree>
    <p:extLst>
      <p:ext uri="{BB962C8B-B14F-4D97-AF65-F5344CB8AC3E}">
        <p14:creationId xmlns:p14="http://schemas.microsoft.com/office/powerpoint/2010/main" val="631376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没有标准答案，可能要试多次</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pPr/>
              <a:t>13</a:t>
            </a:fld>
            <a:endParaRPr lang="zh-CN" altLang="en-US"/>
          </a:p>
        </p:txBody>
      </p:sp>
    </p:spTree>
    <p:extLst>
      <p:ext uri="{BB962C8B-B14F-4D97-AF65-F5344CB8AC3E}">
        <p14:creationId xmlns:p14="http://schemas.microsoft.com/office/powerpoint/2010/main" val="465077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pPr/>
              <a:t>18</a:t>
            </a:fld>
            <a:endParaRPr lang="zh-CN" altLang="en-US"/>
          </a:p>
        </p:txBody>
      </p:sp>
    </p:spTree>
    <p:extLst>
      <p:ext uri="{BB962C8B-B14F-4D97-AF65-F5344CB8AC3E}">
        <p14:creationId xmlns:p14="http://schemas.microsoft.com/office/powerpoint/2010/main" val="3166771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业务边界就是前面选定的组织</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pPr/>
              <a:t>19</a:t>
            </a:fld>
            <a:endParaRPr lang="zh-CN" altLang="en-US"/>
          </a:p>
        </p:txBody>
      </p:sp>
    </p:spTree>
    <p:extLst>
      <p:ext uri="{BB962C8B-B14F-4D97-AF65-F5344CB8AC3E}">
        <p14:creationId xmlns:p14="http://schemas.microsoft.com/office/powerpoint/2010/main" val="181259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组织为业务执行者提供哪些价值。</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pPr/>
              <a:t>22</a:t>
            </a:fld>
            <a:endParaRPr lang="zh-CN" altLang="en-US"/>
          </a:p>
        </p:txBody>
      </p:sp>
    </p:spTree>
    <p:extLst>
      <p:ext uri="{BB962C8B-B14F-4D97-AF65-F5344CB8AC3E}">
        <p14:creationId xmlns:p14="http://schemas.microsoft.com/office/powerpoint/2010/main" val="52729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描述组织业务流程的方式有文字形式、活动图形式和序列图形式。</a:t>
            </a:r>
            <a:endParaRPr lang="en-US" altLang="zh-CN"/>
          </a:p>
          <a:p>
            <a:r>
              <a:rPr lang="zh-CN" altLang="en-US"/>
              <a:t>时间</a:t>
            </a:r>
            <a:r>
              <a:rPr lang="zh-CN" altLang="en-US" dirty="0"/>
              <a:t>允许的话可以简介一下业务序列图和业务活动图的优缺点。</a:t>
            </a:r>
            <a:endParaRPr lang="en-US" altLang="zh-CN" dirty="0"/>
          </a:p>
          <a:p>
            <a:r>
              <a:rPr lang="zh-CN" altLang="en-US" dirty="0"/>
              <a:t>业务活动图更关注流程的先后顺序，描述业务过程更清晰。</a:t>
            </a:r>
            <a:endParaRPr lang="en-US" altLang="zh-CN" dirty="0"/>
          </a:p>
          <a:p>
            <a:r>
              <a:rPr lang="zh-CN" altLang="en-US" dirty="0"/>
              <a:t>业务序列图关注业务流程中的职责分工与协作，并且在描述改进时更直观。</a:t>
            </a:r>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pPr/>
              <a:t>29</a:t>
            </a:fld>
            <a:endParaRPr lang="zh-CN" altLang="en-US"/>
          </a:p>
        </p:txBody>
      </p:sp>
    </p:spTree>
    <p:extLst>
      <p:ext uri="{BB962C8B-B14F-4D97-AF65-F5344CB8AC3E}">
        <p14:creationId xmlns:p14="http://schemas.microsoft.com/office/powerpoint/2010/main" val="82035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pPr/>
              <a:t>30</a:t>
            </a:fld>
            <a:endParaRPr lang="zh-CN" altLang="en-US"/>
          </a:p>
        </p:txBody>
      </p:sp>
    </p:spTree>
    <p:extLst>
      <p:ext uri="{BB962C8B-B14F-4D97-AF65-F5344CB8AC3E}">
        <p14:creationId xmlns:p14="http://schemas.microsoft.com/office/powerpoint/2010/main" val="13345724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2017/1/16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9511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2017/1/16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3948699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2017/1/16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3548890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4205589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54056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71414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953762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531278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724028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9164154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219643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1185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653141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602029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890825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12099230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8725648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1477237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7842487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4251530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1756314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29283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8439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34646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3304729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4015109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432981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5565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10205548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40142367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18490775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18830600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760960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43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2372014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11793969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6429861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5673466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6716452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0637922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6085228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8461983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41273490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31129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2017/1/16</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14839815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472950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13773211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2331164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6094139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2731722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8307646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3008186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9274965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40027236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688337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2017/1/16</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35626274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14153402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itchFamily="49" charset="-122"/>
                <a:ea typeface="隶书"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pPr/>
              <a:t>2017/1/16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pPr/>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itchFamily="34" charset="0"/>
              <a:buChar char="•"/>
              <a:defRPr sz="2600">
                <a:latin typeface="微软雅黑" pitchFamily="34" charset="-122"/>
                <a:ea typeface="微软雅黑" pitchFamily="34" charset="-122"/>
              </a:defRPr>
            </a:lvl1pPr>
            <a:lvl2pPr>
              <a:buFont typeface="Arial" pitchFamily="34" charset="0"/>
              <a:buChar char="•"/>
              <a:defRPr sz="2400">
                <a:latin typeface="微软雅黑" pitchFamily="34" charset="-122"/>
                <a:ea typeface="微软雅黑" pitchFamily="34" charset="-122"/>
              </a:defRPr>
            </a:lvl2pPr>
            <a:lvl3pPr>
              <a:defRPr sz="2100">
                <a:latin typeface="微软雅黑" pitchFamily="34" charset="-122"/>
                <a:ea typeface="微软雅黑" pitchFamily="34" charset="-122"/>
              </a:defRPr>
            </a:lvl3pPr>
            <a:lvl4pPr>
              <a:buFont typeface="Arial" pitchFamily="34" charset="0"/>
              <a:buChar char="•"/>
              <a:defRPr sz="20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245249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2017/1/16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246022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2017/1/16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2298188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2017/1/16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213763070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jp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9562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5" r:id="rId13"/>
    <p:sldLayoutId id="2147483677"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3" r:id="rId47"/>
    <p:sldLayoutId id="2147483714" r:id="rId48"/>
    <p:sldLayoutId id="2147483715" r:id="rId49"/>
    <p:sldLayoutId id="2147483716" r:id="rId50"/>
    <p:sldLayoutId id="2147483717" r:id="rId51"/>
    <p:sldLayoutId id="2147483718" r:id="rId52"/>
    <p:sldLayoutId id="2147483719" r:id="rId53"/>
    <p:sldLayoutId id="2147483720" r:id="rId54"/>
    <p:sldLayoutId id="2147483721" r:id="rId55"/>
    <p:sldLayoutId id="2147483722" r:id="rId56"/>
    <p:sldLayoutId id="2147483723" r:id="rId57"/>
    <p:sldLayoutId id="2147483724" r:id="rId58"/>
    <p:sldLayoutId id="2147483725" r:id="rId59"/>
    <p:sldLayoutId id="2147483726" r:id="rId60"/>
    <p:sldLayoutId id="2147483727"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1.xml"/><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3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54.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7.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p>
        </p:txBody>
      </p:sp>
    </p:spTree>
    <p:extLst>
      <p:ext uri="{BB962C8B-B14F-4D97-AF65-F5344CB8AC3E}">
        <p14:creationId xmlns:p14="http://schemas.microsoft.com/office/powerpoint/2010/main" val="5538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b="1" dirty="0">
                <a:solidFill>
                  <a:srgbClr val="FF0000"/>
                </a:solidFill>
              </a:rPr>
              <a:t>明确我们为谁服务（选定愿景要改进的组织）。</a:t>
            </a:r>
          </a:p>
          <a:p>
            <a:pPr marL="457200" indent="-457200">
              <a:lnSpc>
                <a:spcPct val="150000"/>
              </a:lnSpc>
              <a:buFont typeface="+mj-lt"/>
              <a:buAutoNum type="arabicPeriod"/>
            </a:pPr>
            <a:r>
              <a:rPr lang="zh-CN" altLang="en-US" dirty="0"/>
              <a:t>要改进的组织是什么现状（业务用例图、现状业务序列图）。</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603492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3"/>
          <a:srcRect/>
          <a:stretch>
            <a:fillRect/>
          </a:stretch>
        </p:blipFill>
        <p:spPr bwMode="auto">
          <a:xfrm>
            <a:off x="3809984" y="2487611"/>
            <a:ext cx="1428760" cy="1568064"/>
          </a:xfrm>
          <a:prstGeom prst="rect">
            <a:avLst/>
          </a:prstGeom>
          <a:noFill/>
        </p:spPr>
      </p:pic>
      <p:grpSp>
        <p:nvGrpSpPr>
          <p:cNvPr id="31" name="组合 30"/>
          <p:cNvGrpSpPr/>
          <p:nvPr/>
        </p:nvGrpSpPr>
        <p:grpSpPr>
          <a:xfrm>
            <a:off x="3381356" y="4273562"/>
            <a:ext cx="2428892" cy="655637"/>
            <a:chOff x="1342776" y="5214950"/>
            <a:chExt cx="2428892" cy="655637"/>
          </a:xfrm>
        </p:grpSpPr>
        <p:sp>
          <p:nvSpPr>
            <p:cNvPr id="29" name="Freeform 15"/>
            <p:cNvSpPr>
              <a:spLocks/>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headEnd/>
              <a:tailEnd/>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headEnd/>
              <a:tailEnd/>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4273562"/>
            <a:ext cx="2428892" cy="655637"/>
            <a:chOff x="1342776" y="5214950"/>
            <a:chExt cx="2428892" cy="655637"/>
          </a:xfrm>
        </p:grpSpPr>
        <p:sp>
          <p:nvSpPr>
            <p:cNvPr id="33" name="Freeform 15"/>
            <p:cNvSpPr>
              <a:spLocks/>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headEnd/>
              <a:tailEnd/>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headEnd/>
              <a:tailEnd/>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428031"/>
            <a:ext cx="1467068" cy="1631216"/>
          </a:xfrm>
          <a:prstGeom prst="rect">
            <a:avLst/>
          </a:prstGeom>
        </p:spPr>
        <p:txBody>
          <a:bodyPr wrap="none">
            <a:spAutoFit/>
          </a:bodyPr>
          <a:lstStyle/>
          <a:p>
            <a:r>
              <a:rPr lang="zh-CN" altLang="en-US" sz="10000" b="1" dirty="0">
                <a:solidFill>
                  <a:srgbClr val="FF0000"/>
                </a:solidFill>
              </a:rPr>
              <a:t>？</a:t>
            </a: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41884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2"/>
          <a:srcRect l="16406" t="30039" r="34375" b="21511"/>
          <a:stretch>
            <a:fillRect/>
          </a:stretch>
        </p:blipFill>
        <p:spPr bwMode="auto">
          <a:xfrm>
            <a:off x="2952728" y="26431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9264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选定业务组织要结合系统愿景。</a:t>
            </a:r>
            <a:endParaRPr lang="en-US" altLang="zh-CN" dirty="0"/>
          </a:p>
          <a:p>
            <a:pPr lvl="1"/>
            <a:r>
              <a:rPr lang="zh-CN" altLang="en-US" dirty="0"/>
              <a:t>可能是整个行政组织，也可能是行政组织中的部分。</a:t>
            </a:r>
            <a:endParaRPr lang="en-US" altLang="zh-CN" dirty="0"/>
          </a:p>
        </p:txBody>
      </p:sp>
      <p:pic>
        <p:nvPicPr>
          <p:cNvPr id="13" name="Picture 3"/>
          <p:cNvPicPr>
            <a:picLocks noChangeAspect="1" noChangeArrowheads="1"/>
          </p:cNvPicPr>
          <p:nvPr/>
        </p:nvPicPr>
        <p:blipFill>
          <a:blip r:embed="rId3"/>
          <a:srcRect/>
          <a:stretch>
            <a:fillRect/>
          </a:stretch>
        </p:blipFill>
        <p:spPr bwMode="auto">
          <a:xfrm>
            <a:off x="6310314" y="3000372"/>
            <a:ext cx="3509392" cy="3214710"/>
          </a:xfrm>
          <a:prstGeom prst="rect">
            <a:avLst/>
          </a:prstGeom>
          <a:noFill/>
          <a:ln w="9525">
            <a:noFill/>
            <a:miter lim="800000"/>
            <a:headEnd/>
            <a:tailEnd/>
          </a:ln>
          <a:effectLst/>
        </p:spPr>
      </p:pic>
      <p:grpSp>
        <p:nvGrpSpPr>
          <p:cNvPr id="20" name="组合 19"/>
          <p:cNvGrpSpPr/>
          <p:nvPr/>
        </p:nvGrpSpPr>
        <p:grpSpPr>
          <a:xfrm>
            <a:off x="3667108" y="2928934"/>
            <a:ext cx="7000924" cy="3571900"/>
            <a:chOff x="2143108" y="2928934"/>
            <a:chExt cx="7000924"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a:spLocks/>
            </p:cNvSpPr>
            <p:nvPr/>
          </p:nvSpPr>
          <p:spPr bwMode="auto">
            <a:xfrm rot="10800000" flipV="1">
              <a:off x="2143108" y="3071810"/>
              <a:ext cx="1785952"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dirty="0">
                  <a:ln w="18415" cmpd="sng">
                    <a:solidFill>
                      <a:srgbClr val="FFFFFF"/>
                    </a:solidFill>
                    <a:prstDash val="solid"/>
                  </a:ln>
                  <a:effectLst>
                    <a:outerShdw blurRad="63500" dir="3600000" algn="tl" rotWithShape="0">
                      <a:srgbClr val="000000">
                        <a:alpha val="70000"/>
                      </a:srgbClr>
                    </a:outerShdw>
                  </a:effectLst>
                </a:rPr>
                <a:t>企业管理系统</a:t>
              </a: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headEnd/>
              <a:tailEnd type="oval" w="med" len="med"/>
            </a:ln>
            <a:effectLst/>
          </p:spPr>
          <p:txBody>
            <a:bodyPr wrap="none" anchor="ctr"/>
            <a:lstStyle/>
            <a:p>
              <a:endParaRPr lang="zh-CN" altLang="en-US"/>
            </a:p>
          </p:txBody>
        </p:sp>
      </p:grpSp>
      <p:grpSp>
        <p:nvGrpSpPr>
          <p:cNvPr id="21" name="组合 20"/>
          <p:cNvGrpSpPr/>
          <p:nvPr/>
        </p:nvGrpSpPr>
        <p:grpSpPr>
          <a:xfrm>
            <a:off x="3881422" y="4000504"/>
            <a:ext cx="2786082" cy="1939936"/>
            <a:chOff x="2357422" y="4000504"/>
            <a:chExt cx="2786082"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a:spLocks/>
            </p:cNvSpPr>
            <p:nvPr/>
          </p:nvSpPr>
          <p:spPr bwMode="auto">
            <a:xfrm>
              <a:off x="2357422" y="5572140"/>
              <a:ext cx="2038355"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企业人力资源系统</a:t>
              </a: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headE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48869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5855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p>
        </p:txBody>
      </p:sp>
      <p:sp>
        <p:nvSpPr>
          <p:cNvPr id="4" name="矩形 3"/>
          <p:cNvSpPr/>
          <p:nvPr/>
        </p:nvSpPr>
        <p:spPr>
          <a:xfrm>
            <a:off x="2166910" y="41433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p>
        </p:txBody>
      </p:sp>
      <p:sp>
        <p:nvSpPr>
          <p:cNvPr id="5" name="矩形 4"/>
          <p:cNvSpPr/>
          <p:nvPr/>
        </p:nvSpPr>
        <p:spPr>
          <a:xfrm>
            <a:off x="6667504" y="40719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客户部</a:t>
            </a: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574877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11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12653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extLst>
      <p:ext uri="{BB962C8B-B14F-4D97-AF65-F5344CB8AC3E}">
        <p14:creationId xmlns:p14="http://schemas.microsoft.com/office/powerpoint/2010/main" val="268393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25232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p>
        </p:txBody>
      </p:sp>
      <p:pic>
        <p:nvPicPr>
          <p:cNvPr id="8" name="Picture 2"/>
          <p:cNvPicPr>
            <a:picLocks noChangeAspect="1" noChangeArrowheads="1"/>
          </p:cNvPicPr>
          <p:nvPr/>
        </p:nvPicPr>
        <p:blipFill>
          <a:blip r:embed="rId3"/>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5318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85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pic>
        <p:nvPicPr>
          <p:cNvPr id="5" name="Picture 3"/>
          <p:cNvPicPr>
            <a:picLocks noChangeAspect="1" noChangeArrowheads="1"/>
          </p:cNvPicPr>
          <p:nvPr/>
        </p:nvPicPr>
        <p:blipFill>
          <a:blip r:embed="rId3"/>
          <a:srcRect l="32227" t="17442" r="32031" b="46705"/>
          <a:stretch>
            <a:fillRect/>
          </a:stretch>
        </p:blipFill>
        <p:spPr bwMode="auto">
          <a:xfrm>
            <a:off x="4595802" y="3571876"/>
            <a:ext cx="4357718" cy="2643206"/>
          </a:xfrm>
          <a:prstGeom prst="rect">
            <a:avLst/>
          </a:prstGeom>
          <a:noFill/>
          <a:ln w="9525">
            <a:noFill/>
            <a:miter lim="800000"/>
            <a:headEnd/>
            <a:tailEnd/>
          </a:ln>
          <a:effectLst/>
        </p:spPr>
      </p:pic>
      <p:sp>
        <p:nvSpPr>
          <p:cNvPr id="7" name="线形标注 2(带边框和强调线) 6"/>
          <p:cNvSpPr/>
          <p:nvPr/>
        </p:nvSpPr>
        <p:spPr>
          <a:xfrm>
            <a:off x="8310578" y="2714620"/>
            <a:ext cx="1285884" cy="571504"/>
          </a:xfrm>
          <a:prstGeom prst="accentBorderCallout2">
            <a:avLst>
              <a:gd name="adj1" fmla="val 44147"/>
              <a:gd name="adj2" fmla="val -3818"/>
              <a:gd name="adj3" fmla="val 49226"/>
              <a:gd name="adj4" fmla="val -29083"/>
              <a:gd name="adj5" fmla="val 165833"/>
              <a:gd name="adj6" fmla="val -47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itchFamily="34" charset="-122"/>
                <a:ea typeface="微软雅黑" pitchFamily="34" charset="-122"/>
              </a:rPr>
              <a:t>业务组织</a:t>
            </a:r>
            <a:endParaRPr lang="en-US" altLang="zh-CN" b="1" dirty="0">
              <a:latin typeface="微软雅黑" pitchFamily="34" charset="-122"/>
              <a:ea typeface="微软雅黑" pitchFamily="34" charset="-122"/>
            </a:endParaRPr>
          </a:p>
        </p:txBody>
      </p:sp>
      <p:sp>
        <p:nvSpPr>
          <p:cNvPr id="8" name="线形标注 2(带边框和强调线) 7"/>
          <p:cNvSpPr/>
          <p:nvPr/>
        </p:nvSpPr>
        <p:spPr>
          <a:xfrm>
            <a:off x="2452662" y="40005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itchFamily="34" charset="-122"/>
                <a:ea typeface="微软雅黑" pitchFamily="34" charset="-122"/>
              </a:rPr>
              <a:t>业务执行者</a:t>
            </a:r>
            <a:endParaRPr lang="en-US" altLang="zh-CN" b="1" dirty="0">
              <a:latin typeface="微软雅黑" pitchFamily="34" charset="-122"/>
              <a:ea typeface="微软雅黑" pitchFamily="34" charset="-122"/>
            </a:endParaRPr>
          </a:p>
        </p:txBody>
      </p:sp>
      <p:sp>
        <p:nvSpPr>
          <p:cNvPr id="9" name="线形标注 2(带边框和强调线) 8"/>
          <p:cNvSpPr/>
          <p:nvPr/>
        </p:nvSpPr>
        <p:spPr>
          <a:xfrm>
            <a:off x="9239272" y="5572140"/>
            <a:ext cx="1285884" cy="571504"/>
          </a:xfrm>
          <a:prstGeom prst="accentBorderCallout2">
            <a:avLst>
              <a:gd name="adj1" fmla="val 44147"/>
              <a:gd name="adj2" fmla="val -3818"/>
              <a:gd name="adj3" fmla="val 44146"/>
              <a:gd name="adj4" fmla="val -35856"/>
              <a:gd name="adj5" fmla="val -34800"/>
              <a:gd name="adj6" fmla="val -92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itchFamily="34" charset="-122"/>
                <a:ea typeface="微软雅黑" pitchFamily="34" charset="-122"/>
              </a:rPr>
              <a:t>业务用例</a:t>
            </a:r>
            <a:endParaRPr lang="en-US" altLang="zh-CN" b="1" dirty="0">
              <a:latin typeface="微软雅黑" pitchFamily="34" charset="-122"/>
              <a:ea typeface="微软雅黑"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19201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回顾：像医生一样解决用户的痛</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232723" y="638785"/>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a:spLocks/>
          </p:cNvSpPr>
          <p:nvPr/>
        </p:nvSpPr>
        <p:spPr>
          <a:xfrm>
            <a:off x="393700" y="1158874"/>
            <a:ext cx="11261271" cy="5038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zh-CN" altLang="en-US" sz="18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91614" y="1756861"/>
            <a:ext cx="1620957" cy="523220"/>
          </a:xfrm>
          <a:prstGeom prst="rect">
            <a:avLst/>
          </a:prstGeom>
          <a:noFill/>
        </p:spPr>
        <p:txBody>
          <a:bodyPr wrap="none" rtlCol="0">
            <a:spAutoFit/>
          </a:bodyPr>
          <a:lstStyle/>
          <a:p>
            <a:r>
              <a:rPr lang="zh-CN" altLang="en-US" sz="2800" dirty="0"/>
              <a:t>企业生存</a:t>
            </a:r>
          </a:p>
        </p:txBody>
      </p:sp>
      <p:sp>
        <p:nvSpPr>
          <p:cNvPr id="23" name="虚尾箭头 22"/>
          <p:cNvSpPr/>
          <p:nvPr/>
        </p:nvSpPr>
        <p:spPr>
          <a:xfrm flipH="1">
            <a:off x="2664822" y="1869141"/>
            <a:ext cx="365760" cy="29866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文本框 23"/>
          <p:cNvSpPr txBox="1"/>
          <p:nvPr/>
        </p:nvSpPr>
        <p:spPr>
          <a:xfrm>
            <a:off x="3344743" y="1756861"/>
            <a:ext cx="2339102" cy="523220"/>
          </a:xfrm>
          <a:prstGeom prst="rect">
            <a:avLst/>
          </a:prstGeom>
          <a:noFill/>
        </p:spPr>
        <p:txBody>
          <a:bodyPr wrap="none" rtlCol="0">
            <a:spAutoFit/>
          </a:bodyPr>
          <a:lstStyle/>
          <a:p>
            <a:r>
              <a:rPr lang="zh-CN" altLang="en-US" sz="2800" dirty="0"/>
              <a:t>盈利（赚钱）</a:t>
            </a:r>
          </a:p>
        </p:txBody>
      </p:sp>
      <p:sp>
        <p:nvSpPr>
          <p:cNvPr id="25" name="左大括号 24"/>
          <p:cNvSpPr/>
          <p:nvPr/>
        </p:nvSpPr>
        <p:spPr>
          <a:xfrm rot="5400000">
            <a:off x="3652456" y="1933303"/>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2559923" y="2853247"/>
            <a:ext cx="1210588" cy="400110"/>
          </a:xfrm>
          <a:prstGeom prst="rect">
            <a:avLst/>
          </a:prstGeom>
          <a:noFill/>
        </p:spPr>
        <p:txBody>
          <a:bodyPr wrap="none" rtlCol="0">
            <a:spAutoFit/>
          </a:bodyPr>
          <a:lstStyle/>
          <a:p>
            <a:r>
              <a:rPr lang="zh-CN" altLang="en-US" sz="2000" dirty="0"/>
              <a:t>增加收入</a:t>
            </a:r>
          </a:p>
        </p:txBody>
      </p:sp>
      <p:sp>
        <p:nvSpPr>
          <p:cNvPr id="27" name="文本框 26"/>
          <p:cNvSpPr txBox="1"/>
          <p:nvPr/>
        </p:nvSpPr>
        <p:spPr>
          <a:xfrm>
            <a:off x="3897029" y="2853247"/>
            <a:ext cx="1210588" cy="400110"/>
          </a:xfrm>
          <a:prstGeom prst="rect">
            <a:avLst/>
          </a:prstGeom>
          <a:noFill/>
        </p:spPr>
        <p:txBody>
          <a:bodyPr wrap="none" rtlCol="0">
            <a:spAutoFit/>
          </a:bodyPr>
          <a:lstStyle/>
          <a:p>
            <a:r>
              <a:rPr lang="zh-CN" altLang="en-US" sz="2000" dirty="0"/>
              <a:t>降低成本</a:t>
            </a:r>
          </a:p>
        </p:txBody>
      </p:sp>
      <p:sp>
        <p:nvSpPr>
          <p:cNvPr id="28" name="左大括号 27"/>
          <p:cNvSpPr/>
          <p:nvPr/>
        </p:nvSpPr>
        <p:spPr>
          <a:xfrm rot="16200000" flipV="1">
            <a:off x="3656754" y="2906875"/>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2738492" y="3914297"/>
            <a:ext cx="2262158" cy="646331"/>
          </a:xfrm>
          <a:prstGeom prst="rect">
            <a:avLst/>
          </a:prstGeom>
          <a:noFill/>
        </p:spPr>
        <p:txBody>
          <a:bodyPr wrap="none" rtlCol="0">
            <a:spAutoFit/>
          </a:bodyPr>
          <a:lstStyle/>
          <a:p>
            <a:pPr algn="ctr"/>
            <a:r>
              <a:rPr lang="zh-CN" altLang="en-US" dirty="0"/>
              <a:t>不断面对挑战和问题</a:t>
            </a:r>
            <a:endParaRPr lang="en-US" altLang="zh-CN" dirty="0"/>
          </a:p>
          <a:p>
            <a:pPr algn="ctr"/>
            <a:r>
              <a:rPr lang="zh-CN" altLang="en-US" dirty="0"/>
              <a:t>（客户的痛点）</a:t>
            </a:r>
          </a:p>
        </p:txBody>
      </p:sp>
      <p:sp>
        <p:nvSpPr>
          <p:cNvPr id="30" name="虚尾箭头 29"/>
          <p:cNvSpPr/>
          <p:nvPr/>
        </p:nvSpPr>
        <p:spPr>
          <a:xfrm rot="2238564" flipH="1">
            <a:off x="4706612" y="4606307"/>
            <a:ext cx="522514" cy="38159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文本框 30"/>
          <p:cNvSpPr txBox="1"/>
          <p:nvPr/>
        </p:nvSpPr>
        <p:spPr>
          <a:xfrm>
            <a:off x="4207131" y="5201424"/>
            <a:ext cx="3057247" cy="523220"/>
          </a:xfrm>
          <a:prstGeom prst="rect">
            <a:avLst/>
          </a:prstGeom>
          <a:noFill/>
        </p:spPr>
        <p:txBody>
          <a:bodyPr wrap="none" rtlCol="0">
            <a:spAutoFit/>
          </a:bodyPr>
          <a:lstStyle/>
          <a:p>
            <a:r>
              <a:rPr lang="zh-CN" altLang="en-US" sz="2800" dirty="0"/>
              <a:t>企业投入（花钱）</a:t>
            </a:r>
          </a:p>
        </p:txBody>
      </p:sp>
      <p:sp>
        <p:nvSpPr>
          <p:cNvPr id="32" name="椭圆形标注 31"/>
          <p:cNvSpPr/>
          <p:nvPr/>
        </p:nvSpPr>
        <p:spPr>
          <a:xfrm>
            <a:off x="765822" y="5079048"/>
            <a:ext cx="2337993" cy="992777"/>
          </a:xfrm>
          <a:prstGeom prst="wedgeEllipseCallout">
            <a:avLst>
              <a:gd name="adj1" fmla="val 66221"/>
              <a:gd name="adj2" fmla="val -1072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rPr>
              <a:t>如果能解决好这里，客户就愿意付费</a:t>
            </a:r>
          </a:p>
        </p:txBody>
      </p:sp>
      <p:graphicFrame>
        <p:nvGraphicFramePr>
          <p:cNvPr id="33" name="图示 32"/>
          <p:cNvGraphicFramePr/>
          <p:nvPr>
            <p:extLst>
              <p:ext uri="{D42A27DB-BD31-4B8C-83A1-F6EECF244321}">
                <p14:modId xmlns:p14="http://schemas.microsoft.com/office/powerpoint/2010/main" val="2508548657"/>
              </p:ext>
            </p:extLst>
          </p:nvPr>
        </p:nvGraphicFramePr>
        <p:xfrm>
          <a:off x="7264378" y="1204963"/>
          <a:ext cx="464877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398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122" y="1517066"/>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pPr>
            <a:r>
              <a:rPr lang="zh-CN" altLang="en-US" dirty="0"/>
              <a:t>在业务组织之</a:t>
            </a:r>
            <a:r>
              <a:rPr lang="zh-CN" altLang="en-US" dirty="0">
                <a:solidFill>
                  <a:srgbClr val="FF0000"/>
                </a:solidFill>
              </a:rPr>
              <a:t>外</a:t>
            </a:r>
            <a:r>
              <a:rPr lang="zh-CN" altLang="en-US" dirty="0"/>
              <a:t>，与其交互，享受其价值的</a:t>
            </a:r>
            <a:r>
              <a:rPr lang="zh-CN" altLang="en-US" dirty="0">
                <a:solidFill>
                  <a:srgbClr val="FF0000"/>
                </a:solidFill>
              </a:rPr>
              <a:t>人或组织</a:t>
            </a:r>
            <a:r>
              <a:rPr lang="zh-CN" altLang="en-US" dirty="0"/>
              <a:t>。</a:t>
            </a:r>
            <a:endParaRPr lang="en-US" altLang="zh-CN" dirty="0"/>
          </a:p>
          <a:p>
            <a:pPr lvl="1">
              <a:lnSpc>
                <a:spcPct val="150000"/>
              </a:lnSpc>
            </a:pPr>
            <a:r>
              <a:rPr lang="zh-CN" altLang="en-US" dirty="0"/>
              <a:t>例如储户是银行的业务执行者，食客是餐馆的业务执行者。</a:t>
            </a:r>
            <a:endParaRPr lang="en-US" altLang="zh-CN" dirty="0"/>
          </a:p>
        </p:txBody>
      </p:sp>
      <p:pic>
        <p:nvPicPr>
          <p:cNvPr id="1029" name="Picture 5"/>
          <p:cNvPicPr>
            <a:picLocks noChangeAspect="1" noChangeArrowheads="1"/>
          </p:cNvPicPr>
          <p:nvPr/>
        </p:nvPicPr>
        <p:blipFill>
          <a:blip r:embed="rId2"/>
          <a:srcRect l="15625" t="23972" r="18750" b="13331"/>
          <a:stretch>
            <a:fillRect/>
          </a:stretch>
        </p:blipFill>
        <p:spPr bwMode="auto">
          <a:xfrm>
            <a:off x="4952992" y="37147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336805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srcRect l="8677" t="11628" r="6283" b="9302"/>
          <a:stretch>
            <a:fillRect/>
          </a:stretch>
        </p:blipFill>
        <p:spPr bwMode="auto">
          <a:xfrm>
            <a:off x="2024034" y="25717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3"/>
          <a:srcRect l="8721" t="12000" r="6249" b="9999"/>
          <a:stretch>
            <a:fillRect/>
          </a:stretch>
        </p:blipFill>
        <p:spPr bwMode="auto">
          <a:xfrm>
            <a:off x="6453190" y="2571745"/>
            <a:ext cx="4000528" cy="2667019"/>
          </a:xfrm>
          <a:prstGeom prst="rect">
            <a:avLst/>
          </a:prstGeom>
          <a:noFill/>
          <a:ln w="9525">
            <a:noFill/>
            <a:miter lim="800000"/>
            <a:headEnd/>
            <a:tailEnd/>
          </a:ln>
          <a:effectLst/>
        </p:spPr>
      </p:pic>
      <p:sp>
        <p:nvSpPr>
          <p:cNvPr id="10" name="矩形 9"/>
          <p:cNvSpPr/>
          <p:nvPr/>
        </p:nvSpPr>
        <p:spPr>
          <a:xfrm>
            <a:off x="1881158" y="25955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955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23892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3"/>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863600" y="1585535"/>
            <a:ext cx="10464800" cy="4136726"/>
          </a:xfrm>
        </p:spPr>
        <p:txBody>
          <a:bodyPr/>
          <a:lstStyle/>
          <a:p>
            <a:pPr>
              <a:lnSpc>
                <a:spcPct val="150000"/>
              </a:lnSpc>
            </a:pPr>
            <a:r>
              <a:rPr lang="zh-CN" altLang="en-US" b="1" dirty="0"/>
              <a:t>业务用例</a:t>
            </a:r>
            <a:r>
              <a:rPr lang="en-US" altLang="zh-CN" b="1" dirty="0"/>
              <a:t>[Business Use Case]</a:t>
            </a:r>
          </a:p>
          <a:p>
            <a:pPr lvl="1">
              <a:lnSpc>
                <a:spcPct val="150000"/>
              </a:lnSpc>
            </a:pPr>
            <a:r>
              <a:rPr lang="zh-CN" altLang="en-US" dirty="0"/>
              <a:t>业务组织为业务执行者提供的</a:t>
            </a:r>
            <a:r>
              <a:rPr lang="zh-CN" altLang="en-US" dirty="0">
                <a:solidFill>
                  <a:srgbClr val="FF0000"/>
                </a:solidFill>
              </a:rPr>
              <a:t>价值</a:t>
            </a:r>
            <a:r>
              <a:rPr lang="zh-CN" altLang="en-US" dirty="0"/>
              <a:t>。例如银行的业务用例有存款、贷款等；餐馆的业务用例有吃饭。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850496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a:graphicFrameLocks/>
          </p:cNvGraphicFramePr>
          <p:nvPr/>
        </p:nvGraphicFramePr>
        <p:xfrm>
          <a:off x="1666844" y="2017412"/>
          <a:ext cx="3500462" cy="4251960"/>
        </p:xfrm>
        <a:graphic>
          <a:graphicData uri="http://schemas.openxmlformats.org/drawingml/2006/table">
            <a:tbl>
              <a:tblPr firstRow="1" bandRow="1"/>
              <a:tblGrid>
                <a:gridCol w="497599">
                  <a:extLst>
                    <a:ext uri="{9D8B030D-6E8A-4147-A177-3AD203B41FA5}">
                      <a16:colId xmlns:a16="http://schemas.microsoft.com/office/drawing/2014/main" val="20000"/>
                    </a:ext>
                  </a:extLst>
                </a:gridCol>
                <a:gridCol w="3002863">
                  <a:extLst>
                    <a:ext uri="{9D8B030D-6E8A-4147-A177-3AD203B41FA5}">
                      <a16:colId xmlns:a16="http://schemas.microsoft.com/office/drawing/2014/main" val="20001"/>
                    </a:ext>
                  </a:extLst>
                </a:gridCol>
              </a:tblGrid>
              <a:tr h="428628">
                <a:tc>
                  <a:txBody>
                    <a:bodyPr/>
                    <a:lstStyle/>
                    <a:p>
                      <a:r>
                        <a:rPr lang="zh-CN" altLang="en-US" sz="1800" dirty="0">
                          <a:latin typeface="微软雅黑" pitchFamily="34" charset="-122"/>
                          <a:ea typeface="微软雅黑" pitchFamily="34" charset="-122"/>
                        </a:rPr>
                        <a:t>老大</a:t>
                      </a: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itchFamily="34" charset="-122"/>
                          <a:ea typeface="微软雅黑" pitchFamily="34" charset="-122"/>
                          <a:cs typeface="+mn-cs"/>
                        </a:rPr>
                        <a:t>财神银行总经理</a:t>
                      </a:r>
                      <a:endParaRPr lang="en-US" altLang="zh-CN" sz="1800" kern="1200" dirty="0">
                        <a:solidFill>
                          <a:schemeClr val="tx1"/>
                        </a:solidFill>
                        <a:latin typeface="微软雅黑" pitchFamily="34" charset="-122"/>
                        <a:ea typeface="微软雅黑" pitchFamily="34" charset="-122"/>
                        <a:cs typeface="+mn-cs"/>
                      </a:endParaRPr>
                    </a:p>
                  </a:txBody>
                  <a:tcPr>
                    <a:cell3D prstMaterial="dkEdge">
                      <a:bevel/>
                      <a:lightRig rig="flood" dir="t"/>
                    </a:cell3D>
                  </a:tcPr>
                </a:tc>
                <a:extLst>
                  <a:ext uri="{0D108BD9-81ED-4DB2-BD59-A6C34878D82A}">
                    <a16:rowId xmlns:a16="http://schemas.microsoft.com/office/drawing/2014/main" val="10000"/>
                  </a:ext>
                </a:extLst>
              </a:tr>
              <a:tr h="471494">
                <a:tc>
                  <a:txBody>
                    <a:bodyPr/>
                    <a:lstStyle/>
                    <a:p>
                      <a:r>
                        <a:rPr lang="zh-CN" altLang="en-US" sz="1800" dirty="0">
                          <a:latin typeface="微软雅黑" pitchFamily="34" charset="-122"/>
                          <a:ea typeface="微软雅黑" pitchFamily="34" charset="-122"/>
                        </a:rPr>
                        <a:t>愿景</a:t>
                      </a: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itchFamily="34" charset="-122"/>
                          <a:ea typeface="微软雅黑" pitchFamily="34" charset="-122"/>
                          <a:cs typeface="+mn-cs"/>
                        </a:rPr>
                        <a:t>提高用户满意度，增强核心竞争力</a:t>
                      </a:r>
                    </a:p>
                  </a:txBody>
                  <a:tcPr>
                    <a:cell3D prstMaterial="dkEdge">
                      <a:bevel/>
                      <a:lightRig rig="flood" dir="t"/>
                    </a:cell3D>
                  </a:tcPr>
                </a:tc>
                <a:extLst>
                  <a:ext uri="{0D108BD9-81ED-4DB2-BD59-A6C34878D82A}">
                    <a16:rowId xmlns:a16="http://schemas.microsoft.com/office/drawing/2014/main" val="10001"/>
                  </a:ext>
                </a:extLst>
              </a:tr>
              <a:tr h="2009505">
                <a:tc>
                  <a:txBody>
                    <a:bodyPr/>
                    <a:lstStyle/>
                    <a:p>
                      <a:r>
                        <a:rPr lang="zh-CN" altLang="en-US" sz="1800" dirty="0">
                          <a:latin typeface="微软雅黑" pitchFamily="34" charset="-122"/>
                          <a:ea typeface="微软雅黑" pitchFamily="34" charset="-122"/>
                        </a:rPr>
                        <a:t>度量指标</a:t>
                      </a: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800" kern="1200" dirty="0">
                          <a:solidFill>
                            <a:schemeClr val="tx1"/>
                          </a:solidFill>
                          <a:latin typeface="微软雅黑" pitchFamily="34" charset="-122"/>
                          <a:ea typeface="微软雅黑" pitchFamily="34" charset="-122"/>
                          <a:cs typeface="+mn-cs"/>
                        </a:rPr>
                        <a:t>缩短用户办理普通存取款和转账业务的时间；</a:t>
                      </a:r>
                    </a:p>
                    <a:p>
                      <a:pPr marL="457200" marR="0" indent="-4572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800" kern="1200" dirty="0">
                          <a:solidFill>
                            <a:schemeClr val="tx1"/>
                          </a:solidFill>
                          <a:latin typeface="微软雅黑" pitchFamily="34" charset="-122"/>
                          <a:ea typeface="微软雅黑" pitchFamily="34" charset="-122"/>
                          <a:cs typeface="+mn-cs"/>
                        </a:rPr>
                        <a:t>增加</a:t>
                      </a:r>
                      <a:r>
                        <a:rPr lang="en-US" altLang="zh-CN" sz="1800" kern="1200" dirty="0">
                          <a:solidFill>
                            <a:schemeClr val="tx1"/>
                          </a:solidFill>
                          <a:latin typeface="微软雅黑" pitchFamily="34" charset="-122"/>
                          <a:ea typeface="微软雅黑" pitchFamily="34" charset="-122"/>
                          <a:cs typeface="+mn-cs"/>
                        </a:rPr>
                        <a:t>7*24</a:t>
                      </a:r>
                      <a:r>
                        <a:rPr lang="zh-CN" altLang="en-US" sz="1800" kern="1200" dirty="0">
                          <a:solidFill>
                            <a:schemeClr val="tx1"/>
                          </a:solidFill>
                          <a:latin typeface="微软雅黑" pitchFamily="34" charset="-122"/>
                          <a:ea typeface="微软雅黑" pitchFamily="34" charset="-122"/>
                          <a:cs typeface="+mn-cs"/>
                        </a:rPr>
                        <a:t>小时不间断的普通存取款和转账业务的服务；</a:t>
                      </a:r>
                    </a:p>
                    <a:p>
                      <a:pPr marL="457200" marR="0" indent="-457200" algn="l" defTabSz="914400" rtl="0" eaLnBrk="1" fontAlgn="auto" latinLnBrk="0" hangingPunct="1">
                        <a:lnSpc>
                          <a:spcPct val="150000"/>
                        </a:lnSpc>
                        <a:spcBef>
                          <a:spcPts val="0"/>
                        </a:spcBef>
                        <a:spcAft>
                          <a:spcPts val="0"/>
                        </a:spcAft>
                        <a:buClrTx/>
                        <a:buSzTx/>
                        <a:buFont typeface="+mj-lt"/>
                        <a:buAutoNum type="arabicPeriod"/>
                        <a:tabLst/>
                        <a:defRPr/>
                      </a:pPr>
                      <a:r>
                        <a:rPr lang="zh-CN" altLang="en-US" sz="1800" kern="1200" dirty="0">
                          <a:solidFill>
                            <a:schemeClr val="tx1"/>
                          </a:solidFill>
                          <a:latin typeface="微软雅黑" pitchFamily="34" charset="-122"/>
                          <a:ea typeface="微软雅黑" pitchFamily="34" charset="-122"/>
                          <a:cs typeface="+mn-cs"/>
                        </a:rPr>
                        <a:t>精简从事普通存取款和转账业务职员的工作量；</a:t>
                      </a:r>
                      <a:endParaRPr lang="en-US" altLang="zh-CN" sz="1800" kern="1200" dirty="0">
                        <a:solidFill>
                          <a:schemeClr val="tx1"/>
                        </a:solidFill>
                        <a:latin typeface="微软雅黑" pitchFamily="34" charset="-122"/>
                        <a:ea typeface="微软雅黑" pitchFamily="34" charset="-122"/>
                        <a:cs typeface="+mn-cs"/>
                      </a:endParaRPr>
                    </a:p>
                  </a:txBody>
                  <a:tcPr>
                    <a:cell3D prstMaterial="dkEdge">
                      <a:bevel/>
                      <a:lightRig rig="flood" dir="t"/>
                    </a:cell3D>
                  </a:tcPr>
                </a:tc>
                <a:extLst>
                  <a:ext uri="{0D108BD9-81ED-4DB2-BD59-A6C34878D82A}">
                    <a16:rowId xmlns:a16="http://schemas.microsoft.com/office/drawing/2014/main" val="10002"/>
                  </a:ext>
                </a:extLst>
              </a:tr>
            </a:tbl>
          </a:graphicData>
        </a:graphic>
      </p:graphicFrame>
      <p:pic>
        <p:nvPicPr>
          <p:cNvPr id="2050" name="Picture 2"/>
          <p:cNvPicPr>
            <a:picLocks noChangeAspect="1" noChangeArrowheads="1"/>
          </p:cNvPicPr>
          <p:nvPr/>
        </p:nvPicPr>
        <p:blipFill>
          <a:blip r:embed="rId2"/>
          <a:srcRect l="15234" t="21318" r="38476" b="16666"/>
          <a:stretch>
            <a:fillRect/>
          </a:stretch>
        </p:blipFill>
        <p:spPr bwMode="auto">
          <a:xfrm>
            <a:off x="5243210" y="1928802"/>
            <a:ext cx="5379058" cy="4357718"/>
          </a:xfrm>
          <a:prstGeom prst="rect">
            <a:avLst/>
          </a:prstGeom>
          <a:noFill/>
          <a:ln w="9525">
            <a:noFill/>
            <a:miter lim="800000"/>
            <a:headEnd/>
            <a:tailEnd/>
          </a:ln>
          <a:effectLst/>
        </p:spPr>
      </p:pic>
      <p:sp>
        <p:nvSpPr>
          <p:cNvPr id="8" name="矩形 7"/>
          <p:cNvSpPr/>
          <p:nvPr/>
        </p:nvSpPr>
        <p:spPr>
          <a:xfrm>
            <a:off x="7881950" y="164305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itchFamily="34" charset="-122"/>
                <a:ea typeface="微软雅黑" pitchFamily="34" charset="-122"/>
              </a:rPr>
              <a:t>业务组织？</a:t>
            </a:r>
          </a:p>
        </p:txBody>
      </p:sp>
      <p:sp>
        <p:nvSpPr>
          <p:cNvPr id="9" name="矩形 8"/>
          <p:cNvSpPr/>
          <p:nvPr/>
        </p:nvSpPr>
        <p:spPr>
          <a:xfrm>
            <a:off x="5238744" y="371475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itchFamily="34" charset="-122"/>
                <a:ea typeface="微软雅黑" pitchFamily="34" charset="-122"/>
              </a:rPr>
              <a:t>业务参与者？</a:t>
            </a:r>
          </a:p>
        </p:txBody>
      </p:sp>
      <p:sp>
        <p:nvSpPr>
          <p:cNvPr id="10" name="矩形 9"/>
          <p:cNvSpPr/>
          <p:nvPr/>
        </p:nvSpPr>
        <p:spPr>
          <a:xfrm>
            <a:off x="8239140" y="271462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itchFamily="34" charset="-122"/>
                <a:ea typeface="微软雅黑" pitchFamily="34" charset="-122"/>
              </a:rPr>
              <a:t>业务用例？</a:t>
            </a: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38468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413320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nvPr>
        </p:nvGraphicFramePr>
        <p:xfrm>
          <a:off x="1128197" y="1585535"/>
          <a:ext cx="10076832" cy="4846320"/>
        </p:xfrm>
        <a:graphic>
          <a:graphicData uri="http://schemas.openxmlformats.org/drawingml/2006/table">
            <a:tbl>
              <a:tblPr firstRow="1" bandRow="1"/>
              <a:tblGrid>
                <a:gridCol w="2239276">
                  <a:extLst>
                    <a:ext uri="{9D8B030D-6E8A-4147-A177-3AD203B41FA5}">
                      <a16:colId xmlns:a16="http://schemas.microsoft.com/office/drawing/2014/main" val="20000"/>
                    </a:ext>
                  </a:extLst>
                </a:gridCol>
                <a:gridCol w="7837556">
                  <a:extLst>
                    <a:ext uri="{9D8B030D-6E8A-4147-A177-3AD203B41FA5}">
                      <a16:colId xmlns:a16="http://schemas.microsoft.com/office/drawing/2014/main" val="20001"/>
                    </a:ext>
                  </a:extLst>
                </a:gridCol>
              </a:tblGrid>
              <a:tr h="370840">
                <a:tc>
                  <a:txBody>
                    <a:bodyPr/>
                    <a:lstStyle/>
                    <a:p>
                      <a:pPr algn="ctr">
                        <a:lnSpc>
                          <a:spcPct val="150000"/>
                        </a:lnSpc>
                      </a:pPr>
                      <a:r>
                        <a:rPr lang="zh-CN" altLang="en-US" sz="2800" b="1" dirty="0"/>
                        <a:t>业务用例</a:t>
                      </a:r>
                    </a:p>
                  </a:txBody>
                  <a:tcPr/>
                </a:tc>
                <a:tc>
                  <a:txBody>
                    <a:bodyPr/>
                    <a:lstStyle/>
                    <a:p>
                      <a:pPr algn="ctr">
                        <a:lnSpc>
                          <a:spcPct val="150000"/>
                        </a:lnSpc>
                      </a:pPr>
                      <a:r>
                        <a:rPr lang="zh-CN" altLang="en-US" sz="2800" b="1" dirty="0"/>
                        <a:t>简述</a:t>
                      </a:r>
                    </a:p>
                  </a:txBody>
                  <a:tcPr/>
                </a:tc>
                <a:extLst>
                  <a:ext uri="{0D108BD9-81ED-4DB2-BD59-A6C34878D82A}">
                    <a16:rowId xmlns:a16="http://schemas.microsoft.com/office/drawing/2014/main" val="10000"/>
                  </a:ext>
                </a:extLst>
              </a:tr>
              <a:tr h="370840">
                <a:tc>
                  <a:txBody>
                    <a:bodyPr/>
                    <a:lstStyle/>
                    <a:p>
                      <a:pPr algn="ctr">
                        <a:lnSpc>
                          <a:spcPct val="150000"/>
                        </a:lnSpc>
                      </a:pPr>
                      <a:r>
                        <a:rPr lang="zh-CN" altLang="en-US" sz="2800" dirty="0"/>
                        <a:t>取款</a:t>
                      </a:r>
                    </a:p>
                  </a:txBody>
                  <a:tcPr/>
                </a:tc>
                <a:tc>
                  <a:txBody>
                    <a:bodyPr/>
                    <a:lstStyle/>
                    <a:p>
                      <a:pPr>
                        <a:lnSpc>
                          <a:spcPct val="150000"/>
                        </a:lnSpc>
                      </a:pPr>
                      <a:r>
                        <a:rPr lang="zh-CN" altLang="en-US" sz="2800" dirty="0"/>
                        <a:t>银行客户于财神银行营业时间，到财神银行的营业厅，由银行柜员协助办理取款业务。</a:t>
                      </a:r>
                    </a:p>
                  </a:txBody>
                  <a:tcPr/>
                </a:tc>
                <a:extLst>
                  <a:ext uri="{0D108BD9-81ED-4DB2-BD59-A6C34878D82A}">
                    <a16:rowId xmlns:a16="http://schemas.microsoft.com/office/drawing/2014/main" val="10001"/>
                  </a:ext>
                </a:extLst>
              </a:tr>
              <a:tr h="370840">
                <a:tc>
                  <a:txBody>
                    <a:bodyPr/>
                    <a:lstStyle/>
                    <a:p>
                      <a:pPr algn="ctr">
                        <a:lnSpc>
                          <a:spcPct val="150000"/>
                        </a:lnSpc>
                      </a:pPr>
                      <a:r>
                        <a:rPr lang="zh-CN" altLang="en-US" sz="2800" dirty="0"/>
                        <a:t>存款</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800" dirty="0"/>
                        <a:t>银行客户于财神银行营业时间，到财神银行的营业厅，由银行柜员协助办理存款业务。</a:t>
                      </a:r>
                    </a:p>
                  </a:txBody>
                  <a:tcPr/>
                </a:tc>
                <a:extLst>
                  <a:ext uri="{0D108BD9-81ED-4DB2-BD59-A6C34878D82A}">
                    <a16:rowId xmlns:a16="http://schemas.microsoft.com/office/drawing/2014/main" val="10002"/>
                  </a:ext>
                </a:extLst>
              </a:tr>
              <a:tr h="370840">
                <a:tc>
                  <a:txBody>
                    <a:bodyPr/>
                    <a:lstStyle/>
                    <a:p>
                      <a:pPr algn="ctr">
                        <a:lnSpc>
                          <a:spcPct val="150000"/>
                        </a:lnSpc>
                      </a:pPr>
                      <a:r>
                        <a:rPr lang="zh-CN" altLang="en-US" sz="2800" dirty="0"/>
                        <a:t>转账</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800" dirty="0"/>
                        <a:t>银行客户于财神银行营业时间，到财神银行的营业厅，由银行柜员协助办理转账业务。</a:t>
                      </a:r>
                    </a:p>
                  </a:txBody>
                  <a:tcPr/>
                </a:tc>
                <a:extLst>
                  <a:ext uri="{0D108BD9-81ED-4DB2-BD59-A6C34878D82A}">
                    <a16:rowId xmlns:a16="http://schemas.microsoft.com/office/drawing/2014/main" val="10003"/>
                  </a:ext>
                </a:extLst>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示例：业务用例简述</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056074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924485" y="1349365"/>
            <a:ext cx="7905752" cy="4780509"/>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393304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extLst>
      <p:ext uri="{BB962C8B-B14F-4D97-AF65-F5344CB8AC3E}">
        <p14:creationId xmlns:p14="http://schemas.microsoft.com/office/powerpoint/2010/main" val="278155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27426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427480"/>
            <a:ext cx="10972800" cy="4389120"/>
          </a:xfrm>
        </p:spPr>
        <p:txBody>
          <a:bodyPr/>
          <a:lstStyle/>
          <a:p>
            <a:r>
              <a:rPr lang="zh-CN" altLang="en-US" dirty="0"/>
              <a:t>业务序列图帮助我们从</a:t>
            </a:r>
            <a:r>
              <a:rPr lang="zh-CN" altLang="en-US" dirty="0">
                <a:solidFill>
                  <a:srgbClr val="FF0000"/>
                </a:solidFill>
              </a:rPr>
              <a:t>细节上</a:t>
            </a:r>
            <a:r>
              <a:rPr lang="zh-CN" altLang="en-US" dirty="0"/>
              <a:t>了解组织的</a:t>
            </a:r>
            <a:r>
              <a:rPr lang="zh-CN" altLang="en-US" dirty="0">
                <a:solidFill>
                  <a:srgbClr val="FF0000"/>
                </a:solidFill>
              </a:rPr>
              <a:t>业务流程</a:t>
            </a:r>
            <a:r>
              <a:rPr lang="zh-CN" altLang="en-US" dirty="0"/>
              <a:t>。</a:t>
            </a:r>
            <a:endParaRPr lang="en-US" altLang="zh-CN" dirty="0"/>
          </a:p>
          <a:p>
            <a:pPr marL="742950" lvl="2" indent="-342900"/>
            <a:r>
              <a:rPr lang="zh-CN" altLang="en-US" dirty="0"/>
              <a:t>每个业务用例都代表一条业务流程，一般用文字、活动图或序列图来描述这个流程。</a:t>
            </a:r>
            <a:endParaRPr lang="en-US" altLang="zh-CN" dirty="0"/>
          </a:p>
        </p:txBody>
      </p:sp>
      <p:pic>
        <p:nvPicPr>
          <p:cNvPr id="24577" name="Picture 1"/>
          <p:cNvPicPr>
            <a:picLocks noChangeAspect="1" noChangeArrowheads="1"/>
          </p:cNvPicPr>
          <p:nvPr/>
        </p:nvPicPr>
        <p:blipFill>
          <a:blip r:embed="rId3"/>
          <a:srcRect l="16406" t="31977" r="15625" b="19573"/>
          <a:stretch>
            <a:fillRect/>
          </a:stretch>
        </p:blipFill>
        <p:spPr bwMode="auto">
          <a:xfrm>
            <a:off x="1995005" y="2635248"/>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54272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3"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itchFamily="2" charset="-122"/>
              </a:rPr>
              <a:t>需求分析</a:t>
            </a:r>
            <a:endParaRPr lang="en-US" altLang="zh-CN" sz="2000" b="1" dirty="0">
              <a:solidFill>
                <a:srgbClr val="FFFFFF"/>
              </a:solidFill>
              <a:ea typeface="宋体"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itchFamily="2" charset="-122"/>
              </a:rPr>
              <a:t>设计实现</a:t>
            </a:r>
            <a:endParaRPr lang="en-US" altLang="zh-CN" sz="2000" b="1" dirty="0">
              <a:solidFill>
                <a:srgbClr val="FFFFFF"/>
              </a:solidFill>
              <a:ea typeface="宋体"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94261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16992" t="27132" r="15625" b="12790"/>
          <a:stretch>
            <a:fillRect/>
          </a:stretch>
        </p:blipFill>
        <p:spPr bwMode="auto">
          <a:xfrm>
            <a:off x="2352196" y="2005185"/>
            <a:ext cx="7715304" cy="4159555"/>
          </a:xfrm>
          <a:prstGeom prst="rect">
            <a:avLst/>
          </a:prstGeom>
          <a:noFill/>
          <a:ln w="9525">
            <a:noFill/>
            <a:miter lim="800000"/>
            <a:headEnd/>
            <a:tailEnd/>
          </a:ln>
          <a:effectLst/>
        </p:spPr>
      </p:pic>
      <p:sp>
        <p:nvSpPr>
          <p:cNvPr id="5" name="内容占位符 2"/>
          <p:cNvSpPr>
            <a:spLocks noGrp="1"/>
          </p:cNvSpPr>
          <p:nvPr>
            <p:ph idx="1"/>
          </p:nvPr>
        </p:nvSpPr>
        <p:spPr>
          <a:xfrm>
            <a:off x="1952172" y="1456509"/>
            <a:ext cx="8229600" cy="4389120"/>
          </a:xfrm>
        </p:spPr>
        <p:txBody>
          <a:bodyPr/>
          <a:lstStyle/>
          <a:p>
            <a:r>
              <a:rPr lang="zh-CN" altLang="en-US" dirty="0"/>
              <a:t>序列图以</a:t>
            </a:r>
            <a:r>
              <a:rPr lang="zh-CN" altLang="en-US" dirty="0">
                <a:solidFill>
                  <a:srgbClr val="FF0000"/>
                </a:solidFill>
              </a:rPr>
              <a:t>面向对象</a:t>
            </a:r>
            <a:r>
              <a:rPr lang="zh-CN" altLang="en-US" dirty="0"/>
              <a:t>的思想来看业务流程。</a:t>
            </a:r>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211712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8750" t="20349" r="37890" b="43798"/>
          <a:stretch>
            <a:fillRect/>
          </a:stretch>
        </p:blipFill>
        <p:spPr bwMode="auto">
          <a:xfrm>
            <a:off x="3595670" y="28647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609600" y="1585535"/>
            <a:ext cx="10972800" cy="4389120"/>
          </a:xfrm>
        </p:spPr>
        <p:txBody>
          <a:bodyPr/>
          <a:lstStyle/>
          <a:p>
            <a:r>
              <a:rPr lang="zh-CN" altLang="en-US" dirty="0"/>
              <a:t>业务序列图详细描述业务执行者、业务工人、业务实体之间如何交互，以完成某个业务用例的实现流程。</a:t>
            </a:r>
          </a:p>
        </p:txBody>
      </p:sp>
      <p:sp>
        <p:nvSpPr>
          <p:cNvPr id="5" name="线形标注 2(带边框和强调线) 4"/>
          <p:cNvSpPr/>
          <p:nvPr/>
        </p:nvSpPr>
        <p:spPr>
          <a:xfrm>
            <a:off x="1881158" y="27218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itchFamily="34" charset="-122"/>
                <a:ea typeface="微软雅黑" pitchFamily="34" charset="-122"/>
              </a:rPr>
              <a:t>业务执行者</a:t>
            </a:r>
            <a:endParaRPr lang="en-US" altLang="zh-CN" b="1" dirty="0">
              <a:latin typeface="微软雅黑" pitchFamily="34" charset="-122"/>
              <a:ea typeface="微软雅黑" pitchFamily="34" charset="-122"/>
            </a:endParaRPr>
          </a:p>
        </p:txBody>
      </p:sp>
      <p:sp>
        <p:nvSpPr>
          <p:cNvPr id="6" name="线形标注 2(带边框和强调线) 5"/>
          <p:cNvSpPr/>
          <p:nvPr/>
        </p:nvSpPr>
        <p:spPr>
          <a:xfrm>
            <a:off x="6881818" y="25075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itchFamily="34" charset="-122"/>
                <a:ea typeface="微软雅黑" pitchFamily="34" charset="-122"/>
              </a:rPr>
              <a:t>业务工人</a:t>
            </a:r>
            <a:endParaRPr lang="en-US" altLang="zh-CN" b="1" dirty="0">
              <a:latin typeface="微软雅黑" pitchFamily="34" charset="-122"/>
              <a:ea typeface="微软雅黑" pitchFamily="34" charset="-122"/>
            </a:endParaRPr>
          </a:p>
        </p:txBody>
      </p:sp>
      <p:sp>
        <p:nvSpPr>
          <p:cNvPr id="7" name="线形标注 2(带边框和强调线) 6"/>
          <p:cNvSpPr/>
          <p:nvPr/>
        </p:nvSpPr>
        <p:spPr>
          <a:xfrm>
            <a:off x="9382148" y="39363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itchFamily="34" charset="-122"/>
                <a:ea typeface="微软雅黑" pitchFamily="34" charset="-122"/>
              </a:rPr>
              <a:t>业务实体</a:t>
            </a:r>
            <a:endParaRPr lang="en-US" altLang="zh-CN" b="1" dirty="0">
              <a:latin typeface="微软雅黑" pitchFamily="34" charset="-122"/>
              <a:ea typeface="微软雅黑" pitchFamily="34" charset="-122"/>
            </a:endParaRPr>
          </a:p>
        </p:txBody>
      </p:sp>
      <p:sp>
        <p:nvSpPr>
          <p:cNvPr id="8" name="线形标注 2(带边框和强调线) 7"/>
          <p:cNvSpPr/>
          <p:nvPr/>
        </p:nvSpPr>
        <p:spPr>
          <a:xfrm>
            <a:off x="2024034" y="45792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itchFamily="34" charset="-122"/>
                <a:ea typeface="微软雅黑" pitchFamily="34" charset="-122"/>
              </a:rPr>
              <a:t>调用消息</a:t>
            </a:r>
            <a:endParaRPr lang="en-US" altLang="zh-CN" b="1" dirty="0">
              <a:latin typeface="微软雅黑" pitchFamily="34" charset="-122"/>
              <a:ea typeface="微软雅黑" pitchFamily="34" charset="-122"/>
            </a:endParaRPr>
          </a:p>
        </p:txBody>
      </p:sp>
      <p:sp>
        <p:nvSpPr>
          <p:cNvPr id="9" name="线形标注 2(带边框和强调线) 8"/>
          <p:cNvSpPr/>
          <p:nvPr/>
        </p:nvSpPr>
        <p:spPr>
          <a:xfrm>
            <a:off x="6096000" y="59365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itchFamily="34" charset="-122"/>
                <a:ea typeface="微软雅黑" pitchFamily="34" charset="-122"/>
              </a:rPr>
              <a:t>返回消息</a:t>
            </a:r>
            <a:endParaRPr lang="en-US" altLang="zh-CN" b="1" dirty="0">
              <a:latin typeface="微软雅黑" pitchFamily="34" charset="-122"/>
              <a:ea typeface="微软雅黑"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92750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4114" y="1603900"/>
            <a:ext cx="8401080" cy="4389120"/>
          </a:xfrm>
        </p:spPr>
        <p:txBody>
          <a:bodyPr/>
          <a:lstStyle/>
          <a:p>
            <a:r>
              <a:rPr lang="zh-CN" altLang="en-US" b="1" dirty="0"/>
              <a:t>业务工人</a:t>
            </a:r>
            <a:r>
              <a:rPr lang="en-US" altLang="zh-CN" b="1" dirty="0"/>
              <a:t>[Business worker]</a:t>
            </a:r>
          </a:p>
          <a:p>
            <a:pPr lvl="1"/>
            <a:r>
              <a:rPr lang="zh-CN" altLang="en-US" dirty="0"/>
              <a:t>位于业务组织</a:t>
            </a:r>
            <a:r>
              <a:rPr lang="zh-CN" altLang="en-US" dirty="0">
                <a:solidFill>
                  <a:srgbClr val="FF0000"/>
                </a:solidFill>
              </a:rPr>
              <a:t>内部</a:t>
            </a:r>
            <a:r>
              <a:rPr lang="zh-CN" altLang="en-US" dirty="0"/>
              <a:t>，负责业务流程中某些工作的</a:t>
            </a:r>
            <a:r>
              <a:rPr lang="zh-CN" altLang="en-US" dirty="0">
                <a:solidFill>
                  <a:srgbClr val="FF0000"/>
                </a:solidFill>
              </a:rPr>
              <a:t>人</a:t>
            </a:r>
            <a:r>
              <a:rPr lang="zh-CN" altLang="en-US" dirty="0"/>
              <a:t>员。例如银行工作人员，医院医生。</a:t>
            </a:r>
          </a:p>
        </p:txBody>
      </p:sp>
      <p:pic>
        <p:nvPicPr>
          <p:cNvPr id="2051" name="Picture 3"/>
          <p:cNvPicPr>
            <a:picLocks noChangeAspect="1" noChangeArrowheads="1"/>
          </p:cNvPicPr>
          <p:nvPr/>
        </p:nvPicPr>
        <p:blipFill>
          <a:blip r:embed="rId2"/>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3"/>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4"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366104" y="5169122"/>
            <a:ext cx="1500198" cy="1114490"/>
            <a:chOff x="4929190" y="5500702"/>
            <a:chExt cx="1500198" cy="1114490"/>
          </a:xfrm>
        </p:grpSpPr>
        <p:sp>
          <p:nvSpPr>
            <p:cNvPr id="12" name="TextBox 11"/>
            <p:cNvSpPr txBox="1"/>
            <p:nvPr/>
          </p:nvSpPr>
          <p:spPr>
            <a:xfrm>
              <a:off x="4929190" y="6215082"/>
              <a:ext cx="1500198" cy="400110"/>
            </a:xfrm>
            <a:prstGeom prst="rect">
              <a:avLst/>
            </a:prstGeom>
            <a:noFill/>
          </p:spPr>
          <p:txBody>
            <a:bodyPr wrap="square" rtlCol="0">
              <a:spAutoFit/>
            </a:bodyPr>
            <a:lstStyle/>
            <a:p>
              <a:r>
                <a:rPr lang="zh-CN" altLang="en-US" sz="2000" b="1" dirty="0">
                  <a:solidFill>
                    <a:srgbClr val="FF0000"/>
                  </a:solidFill>
                  <a:latin typeface="微软雅黑" pitchFamily="34" charset="-122"/>
                  <a:ea typeface="微软雅黑" pitchFamily="34" charset="-122"/>
                </a:rPr>
                <a:t>业务执行者</a:t>
              </a: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210588" cy="400110"/>
            </a:xfrm>
            <a:prstGeom prst="rect">
              <a:avLst/>
            </a:prstGeom>
            <a:noFill/>
          </p:spPr>
          <p:txBody>
            <a:bodyPr wrap="none" rtlCol="0">
              <a:spAutoFit/>
            </a:bodyPr>
            <a:lstStyle/>
            <a:p>
              <a:r>
                <a:rPr lang="zh-CN" altLang="en-US" sz="2000" b="1" dirty="0">
                  <a:solidFill>
                    <a:srgbClr val="FF0000"/>
                  </a:solidFill>
                  <a:latin typeface="微软雅黑" pitchFamily="34" charset="-122"/>
                  <a:ea typeface="微软雅黑" pitchFamily="34" charset="-122"/>
                </a:rPr>
                <a:t>业务工人</a:t>
              </a: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19465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0857" y="1398452"/>
            <a:ext cx="8329642" cy="4389120"/>
          </a:xfrm>
        </p:spPr>
        <p:txBody>
          <a:bodyPr/>
          <a:lstStyle/>
          <a:p>
            <a:r>
              <a:rPr lang="zh-CN" altLang="en-US" b="1" dirty="0"/>
              <a:t>业务实体</a:t>
            </a:r>
            <a:r>
              <a:rPr lang="en-US" altLang="zh-CN" b="1" dirty="0"/>
              <a:t>[Business Entity]</a:t>
            </a:r>
          </a:p>
          <a:p>
            <a:pPr lvl="1"/>
            <a:r>
              <a:rPr lang="zh-CN" altLang="en-US" dirty="0"/>
              <a:t>在业务用例的实现流程中，业务工人所使用的“</a:t>
            </a:r>
            <a:r>
              <a:rPr lang="zh-CN" altLang="en-US" b="1" dirty="0">
                <a:solidFill>
                  <a:srgbClr val="FF0000"/>
                </a:solidFill>
              </a:rPr>
              <a:t>系统</a:t>
            </a:r>
            <a:r>
              <a:rPr lang="zh-CN" altLang="en-US" dirty="0"/>
              <a:t>”。例如银行的数钞机，学校的校园卡系统。</a:t>
            </a:r>
            <a:endParaRPr lang="en-US" altLang="zh-CN" dirty="0"/>
          </a:p>
          <a:p>
            <a:pPr lvl="1"/>
            <a:r>
              <a:rPr lang="zh-CN" altLang="en-US" dirty="0"/>
              <a:t>可以和业务工人相互取代各自的职责。</a:t>
            </a:r>
          </a:p>
        </p:txBody>
      </p:sp>
      <p:pic>
        <p:nvPicPr>
          <p:cNvPr id="3075" name="Picture 3"/>
          <p:cNvPicPr>
            <a:picLocks noChangeAspect="1" noChangeArrowheads="1"/>
          </p:cNvPicPr>
          <p:nvPr/>
        </p:nvPicPr>
        <p:blipFill>
          <a:blip r:embed="rId2"/>
          <a:srcRect/>
          <a:stretch>
            <a:fillRect/>
          </a:stretch>
        </p:blipFill>
        <p:spPr bwMode="auto">
          <a:xfrm>
            <a:off x="1897940" y="3463476"/>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3"/>
          <a:srcRect/>
          <a:stretch>
            <a:fillRect/>
          </a:stretch>
        </p:blipFill>
        <p:spPr bwMode="auto">
          <a:xfrm>
            <a:off x="7112913" y="3695656"/>
            <a:ext cx="3500422" cy="2625317"/>
          </a:xfrm>
          <a:prstGeom prst="rect">
            <a:avLst/>
          </a:prstGeom>
          <a:noFill/>
        </p:spPr>
      </p:pic>
      <p:pic>
        <p:nvPicPr>
          <p:cNvPr id="21512" name="Picture 8" descr="http://www.jj.js.cn/news/images/200903/13/news_20090313233007089.jpg"/>
          <p:cNvPicPr>
            <a:picLocks noChangeAspect="1" noChangeArrowheads="1"/>
          </p:cNvPicPr>
          <p:nvPr/>
        </p:nvPicPr>
        <p:blipFill>
          <a:blip r:embed="rId4"/>
          <a:srcRect/>
          <a:stretch>
            <a:fillRect/>
          </a:stretch>
        </p:blipFill>
        <p:spPr bwMode="auto">
          <a:xfrm>
            <a:off x="4398269" y="3725418"/>
            <a:ext cx="1758488" cy="2595554"/>
          </a:xfrm>
          <a:prstGeom prst="rect">
            <a:avLst/>
          </a:prstGeom>
          <a:noFill/>
        </p:spPr>
      </p:pic>
      <p:grpSp>
        <p:nvGrpSpPr>
          <p:cNvPr id="41" name="组合 40"/>
          <p:cNvGrpSpPr/>
          <p:nvPr/>
        </p:nvGrpSpPr>
        <p:grpSpPr>
          <a:xfrm>
            <a:off x="5969905" y="3106286"/>
            <a:ext cx="4214842" cy="1071570"/>
            <a:chOff x="4286248" y="3643314"/>
            <a:chExt cx="4214842" cy="1071570"/>
          </a:xfrm>
        </p:grpSpPr>
        <p:sp>
          <p:nvSpPr>
            <p:cNvPr id="13" name="TextBox 12"/>
            <p:cNvSpPr txBox="1"/>
            <p:nvPr/>
          </p:nvSpPr>
          <p:spPr>
            <a:xfrm>
              <a:off x="5643570" y="3643314"/>
              <a:ext cx="1210588" cy="400110"/>
            </a:xfrm>
            <a:prstGeom prst="rect">
              <a:avLst/>
            </a:prstGeom>
            <a:noFill/>
          </p:spPr>
          <p:txBody>
            <a:bodyPr wrap="none" rtlCol="0">
              <a:spAutoFit/>
            </a:bodyPr>
            <a:lstStyle/>
            <a:p>
              <a:r>
                <a:rPr lang="zh-CN" altLang="en-US" sz="2000" b="1" dirty="0">
                  <a:solidFill>
                    <a:srgbClr val="FF0000"/>
                  </a:solidFill>
                  <a:latin typeface="微软雅黑" pitchFamily="34" charset="-122"/>
                  <a:ea typeface="微软雅黑" pitchFamily="34" charset="-122"/>
                </a:rPr>
                <a:t>业务工人</a:t>
              </a:r>
            </a:p>
          </p:txBody>
        </p:sp>
        <p:grpSp>
          <p:nvGrpSpPr>
            <p:cNvPr id="33" name="组合 32"/>
            <p:cNvGrpSpPr/>
            <p:nvPr/>
          </p:nvGrpSpPr>
          <p:grpSpPr>
            <a:xfrm>
              <a:off x="4286248" y="4000504"/>
              <a:ext cx="4214842" cy="714380"/>
              <a:chOff x="4286248" y="4000504"/>
              <a:chExt cx="4214842" cy="714380"/>
            </a:xfrm>
          </p:grpSpPr>
          <p:cxnSp>
            <p:nvCxnSpPr>
              <p:cNvPr id="14" name="直接箭头连接符 13"/>
              <p:cNvCxnSpPr/>
              <p:nvPr/>
            </p:nvCxnSpPr>
            <p:spPr>
              <a:xfrm>
                <a:off x="6715140" y="4000504"/>
                <a:ext cx="1785950"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643050"/>
            <a:chOff x="4143372" y="5214950"/>
            <a:chExt cx="2786082" cy="1643050"/>
          </a:xfrm>
        </p:grpSpPr>
        <p:sp>
          <p:nvSpPr>
            <p:cNvPr id="22" name="TextBox 21"/>
            <p:cNvSpPr txBox="1"/>
            <p:nvPr/>
          </p:nvSpPr>
          <p:spPr>
            <a:xfrm>
              <a:off x="4357686" y="6457890"/>
              <a:ext cx="1467068" cy="400110"/>
            </a:xfrm>
            <a:prstGeom prst="rect">
              <a:avLst/>
            </a:prstGeom>
            <a:noFill/>
          </p:spPr>
          <p:txBody>
            <a:bodyPr wrap="square" rtlCol="0">
              <a:spAutoFit/>
            </a:bodyPr>
            <a:lstStyle/>
            <a:p>
              <a:r>
                <a:rPr lang="zh-CN" altLang="en-US" sz="2000" b="1" dirty="0">
                  <a:solidFill>
                    <a:srgbClr val="FF0000"/>
                  </a:solidFill>
                  <a:latin typeface="微软雅黑" pitchFamily="34" charset="-122"/>
                  <a:ea typeface="微软雅黑" pitchFamily="34" charset="-122"/>
                </a:rPr>
                <a:t>业务实体</a:t>
              </a: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469707" y="3177724"/>
            <a:ext cx="2714644" cy="1071570"/>
            <a:chOff x="2786050" y="3714752"/>
            <a:chExt cx="2714644" cy="1071570"/>
          </a:xfrm>
        </p:grpSpPr>
        <p:sp>
          <p:nvSpPr>
            <p:cNvPr id="35" name="TextBox 34"/>
            <p:cNvSpPr txBox="1"/>
            <p:nvPr/>
          </p:nvSpPr>
          <p:spPr>
            <a:xfrm>
              <a:off x="2786050" y="3714752"/>
              <a:ext cx="1467068" cy="400110"/>
            </a:xfrm>
            <a:prstGeom prst="rect">
              <a:avLst/>
            </a:prstGeom>
            <a:noFill/>
          </p:spPr>
          <p:txBody>
            <a:bodyPr wrap="square" rtlCol="0">
              <a:spAutoFit/>
            </a:bodyPr>
            <a:lstStyle/>
            <a:p>
              <a:r>
                <a:rPr lang="zh-CN" altLang="en-US" sz="2000" b="1" dirty="0">
                  <a:solidFill>
                    <a:srgbClr val="FF0000"/>
                  </a:solidFill>
                  <a:latin typeface="微软雅黑" pitchFamily="34" charset="-122"/>
                  <a:ea typeface="微软雅黑" pitchFamily="34" charset="-122"/>
                </a:rPr>
                <a:t>业务执行者</a:t>
              </a:r>
            </a:p>
          </p:txBody>
        </p:sp>
        <p:cxnSp>
          <p:nvCxnSpPr>
            <p:cNvPr id="36" name="直接箭头连接符 35"/>
            <p:cNvCxnSpPr>
              <a:stCxn id="35" idx="3"/>
            </p:cNvCxnSpPr>
            <p:nvPr/>
          </p:nvCxnSpPr>
          <p:spPr>
            <a:xfrm>
              <a:off x="4253118" y="3914807"/>
              <a:ext cx="1247576" cy="87151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2676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57718" y="1603900"/>
            <a:ext cx="9539755" cy="4389120"/>
          </a:xfrm>
        </p:spPr>
        <p:txBody>
          <a:bodyPr/>
          <a:lstStyle/>
          <a:p>
            <a:pPr marL="514350" indent="-457200">
              <a:lnSpc>
                <a:spcPct val="150000"/>
              </a:lnSpc>
              <a:buFont typeface="+mj-lt"/>
              <a:buAutoNum type="arabicPeriod"/>
            </a:pPr>
            <a:r>
              <a:rPr lang="zh-CN" altLang="en-US" dirty="0"/>
              <a:t>识别业务对象：业务执行者、业务工人、业务实体；</a:t>
            </a:r>
            <a:endParaRPr lang="en-US" altLang="zh-CN" dirty="0"/>
          </a:p>
          <a:p>
            <a:pPr marL="514350" indent="-457200">
              <a:lnSpc>
                <a:spcPct val="150000"/>
              </a:lnSpc>
              <a:buFont typeface="+mj-lt"/>
              <a:buAutoNum type="arabicPeriod"/>
            </a:pPr>
            <a:r>
              <a:rPr lang="zh-CN" altLang="en-US" dirty="0"/>
              <a:t>确定业务对象间的职责、协作及交互顺序</a:t>
            </a:r>
            <a:r>
              <a:rPr lang="en-US" altLang="zh-CN" dirty="0"/>
              <a:t>,</a:t>
            </a:r>
            <a:r>
              <a:rPr lang="zh-CN" altLang="en-US" dirty="0"/>
              <a:t>绘制业务序列图。</a:t>
            </a:r>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采用序列图来描述业务现状</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41198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154933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335983"/>
            <a:ext cx="11001828" cy="4389120"/>
          </a:xfrm>
        </p:spPr>
        <p:txBody>
          <a:bodyPr/>
          <a:lstStyle/>
          <a:p>
            <a:pPr>
              <a:lnSpc>
                <a:spcPct val="150000"/>
              </a:lnSpc>
            </a:pPr>
            <a:r>
              <a:rPr lang="zh-CN" altLang="en-US" sz="2800" dirty="0"/>
              <a:t>取款业务用例</a:t>
            </a:r>
            <a:r>
              <a:rPr lang="zh-CN" altLang="en-US" dirty="0"/>
              <a:t>描述：客户在财神银行某分理处柜台前，将储蓄卡递给银行柜员，要求取款。柜员接过储蓄卡在工作终端机器上划卡，系统提示客户输入储蓄卡密码。客户通过密码录入器输入正确密码后，柜员又询问客户取款金额。柜员将取款信息录入银行系统，并使用工作终端打印了一份凭条。柜员递出取款凭条，客户签字确认。然后银行柜员在凭条上盖章，最后把钱、储蓄卡及凭条递给客户，取款业务完成。</a:t>
            </a:r>
            <a:endParaRPr lang="en-US" altLang="zh-CN" dirty="0"/>
          </a:p>
          <a:p>
            <a:pPr>
              <a:lnSpc>
                <a:spcPct val="150000"/>
              </a:lnSpc>
            </a:pPr>
            <a:r>
              <a:rPr lang="zh-CN" altLang="en-US" b="1" dirty="0">
                <a:solidFill>
                  <a:srgbClr val="FF0000"/>
                </a:solidFill>
              </a:rPr>
              <a:t>（注意：在现实工作中，类似如上的信息都是分析师与组织的业务专家深入沟通后才能获得的）</a:t>
            </a: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377998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448120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847614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269163"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2749471" cy="1424621"/>
          </a:xfrm>
          <a:prstGeom prst="rect">
            <a:avLst/>
          </a:prstGeom>
          <a:noFill/>
        </p:spPr>
        <p:txBody>
          <a:bodyPr wrap="none" rtlCol="0">
            <a:spAutoFit/>
          </a:bodyPr>
          <a:lstStyle/>
          <a:p>
            <a:pPr>
              <a:lnSpc>
                <a:spcPct val="150000"/>
              </a:lnSpc>
            </a:pPr>
            <a:r>
              <a:rPr lang="zh-CN" altLang="en-US" sz="2000" dirty="0"/>
              <a:t>先用文本写出流程</a:t>
            </a:r>
            <a:endParaRPr lang="en-US" altLang="zh-CN" sz="2000" dirty="0"/>
          </a:p>
          <a:p>
            <a:pPr>
              <a:lnSpc>
                <a:spcPct val="150000"/>
              </a:lnSpc>
            </a:pPr>
            <a:r>
              <a:rPr lang="zh-CN" altLang="en-US" sz="2000" dirty="0"/>
              <a:t>在此基础上转化为图</a:t>
            </a:r>
            <a:endParaRPr lang="en-US" altLang="zh-CN" sz="2000" dirty="0"/>
          </a:p>
          <a:p>
            <a:pPr>
              <a:lnSpc>
                <a:spcPct val="150000"/>
              </a:lnSpc>
            </a:pPr>
            <a:r>
              <a:rPr lang="zh-CN" altLang="en-US" sz="2000" dirty="0"/>
              <a:t>体会这两种方法的差异</a:t>
            </a:r>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96456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20028" y="2036982"/>
            <a:ext cx="1729961" cy="1938992"/>
          </a:xfrm>
          <a:prstGeom prst="rect">
            <a:avLst/>
          </a:prstGeom>
        </p:spPr>
        <p:txBody>
          <a:bodyPr wrap="none">
            <a:spAutoFit/>
          </a:bodyPr>
          <a:lstStyle/>
          <a:p>
            <a:r>
              <a:rPr lang="en-US" altLang="zh-CN" sz="12000" b="1" dirty="0">
                <a:solidFill>
                  <a:srgbClr val="FF0000"/>
                </a:solidFill>
                <a:latin typeface="Berlin Sans FB Demi" pitchFamily="34" charset="0"/>
              </a:rPr>
              <a:t>×</a:t>
            </a:r>
            <a:endParaRPr lang="zh-CN" altLang="en-US" sz="12000" b="1" dirty="0">
              <a:solidFill>
                <a:srgbClr val="FF0000"/>
              </a:solidFill>
              <a:latin typeface="Berlin Sans FB Demi"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57362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7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a:spLocks/>
          </p:cNvSpPr>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第一步：找到软件项目的“老大”；</a:t>
            </a:r>
            <a:endParaRPr lang="en-US" altLang="zh-CN" dirty="0"/>
          </a:p>
          <a:p>
            <a:r>
              <a:rPr lang="zh-CN" altLang="en-US" dirty="0"/>
              <a:t>第二步：得到“老大”对项目的期望（愿景）；</a:t>
            </a:r>
            <a:endParaRPr lang="en-US" altLang="zh-CN" dirty="0"/>
          </a:p>
          <a:p>
            <a:r>
              <a:rPr lang="zh-CN" altLang="en-US" dirty="0"/>
              <a:t>第三步：描述出愿景的度量指标；</a:t>
            </a:r>
          </a:p>
        </p:txBody>
      </p:sp>
    </p:spTree>
    <p:extLst>
      <p:ext uri="{BB962C8B-B14F-4D97-AF65-F5344CB8AC3E}">
        <p14:creationId xmlns:p14="http://schemas.microsoft.com/office/powerpoint/2010/main" val="181986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390657"/>
            <a:ext cx="5780046" cy="5255025"/>
            <a:chOff x="2690472" y="1428736"/>
            <a:chExt cx="5780046" cy="5255025"/>
          </a:xfrm>
        </p:grpSpPr>
        <p:pic>
          <p:nvPicPr>
            <p:cNvPr id="15" name="Picture 2"/>
            <p:cNvPicPr>
              <a:picLocks noChangeAspect="1" noChangeArrowheads="1"/>
            </p:cNvPicPr>
            <p:nvPr/>
          </p:nvPicPr>
          <p:blipFill>
            <a:blip r:embed="rId2"/>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2483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748242"/>
            <a:ext cx="2071702" cy="71438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p>
        </p:txBody>
      </p:sp>
      <p:cxnSp>
        <p:nvCxnSpPr>
          <p:cNvPr id="19" name="直接连接符 18"/>
          <p:cNvCxnSpPr/>
          <p:nvPr/>
        </p:nvCxnSpPr>
        <p:spPr>
          <a:xfrm flipV="1">
            <a:off x="3905562" y="32480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319482"/>
            <a:ext cx="2261876" cy="71438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p>
        </p:txBody>
      </p:sp>
      <p:cxnSp>
        <p:nvCxnSpPr>
          <p:cNvPr id="21" name="直接连接符 20"/>
          <p:cNvCxnSpPr/>
          <p:nvPr/>
        </p:nvCxnSpPr>
        <p:spPr>
          <a:xfrm>
            <a:off x="3492700" y="25893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390788"/>
            <a:ext cx="1452900" cy="428628"/>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959141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srcRect/>
          <a:stretch>
            <a:fillRect/>
          </a:stretch>
        </p:blipFill>
        <p:spPr bwMode="auto">
          <a:xfrm>
            <a:off x="4005550" y="11331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06877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7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2"/>
          <a:srcRect l="18164" t="25194" r="17968" b="11821"/>
          <a:stretch>
            <a:fillRect/>
          </a:stretch>
        </p:blipFill>
        <p:spPr bwMode="auto">
          <a:xfrm>
            <a:off x="2165852" y="1435316"/>
            <a:ext cx="7786742"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646458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srcRect l="26953" t="26163" r="25000" b="11821"/>
          <a:stretch>
            <a:fillRect/>
          </a:stretch>
        </p:blipFill>
        <p:spPr bwMode="auto">
          <a:xfrm>
            <a:off x="2432675" y="1245497"/>
            <a:ext cx="6452681"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698255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srcRect l="15820" t="32946" r="13281" b="10852"/>
          <a:stretch>
            <a:fillRect/>
          </a:stretch>
        </p:blipFill>
        <p:spPr bwMode="auto">
          <a:xfrm>
            <a:off x="1781036" y="1585535"/>
            <a:ext cx="8643998" cy="4143404"/>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168912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itchFamily="34" charset="0"/>
              </a:rPr>
              <a:t>×</a:t>
            </a:r>
            <a:endParaRPr lang="zh-CN" altLang="en-US" sz="12000" b="1" dirty="0">
              <a:solidFill>
                <a:srgbClr val="FF0000"/>
              </a:solidFill>
              <a:latin typeface="Berlin Sans FB Demi"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726530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512442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084754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extLst>
      <p:ext uri="{BB962C8B-B14F-4D97-AF65-F5344CB8AC3E}">
        <p14:creationId xmlns:p14="http://schemas.microsoft.com/office/powerpoint/2010/main" val="415976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t>要改进的组织是什么现状（业务用例图、现状业务序列图）。</a:t>
            </a:r>
          </a:p>
          <a:p>
            <a:pPr marL="457200" indent="-457200">
              <a:lnSpc>
                <a:spcPct val="150000"/>
              </a:lnSpc>
              <a:buFont typeface="+mj-lt"/>
              <a:buAutoNum type="arabicPeriod"/>
            </a:pPr>
            <a:r>
              <a:rPr lang="zh-CN" altLang="en-US" b="1" dirty="0">
                <a:solidFill>
                  <a:srgbClr val="FF0000"/>
                </a:solidFill>
              </a:rPr>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16111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Tree>
    <p:extLst>
      <p:ext uri="{BB962C8B-B14F-4D97-AF65-F5344CB8AC3E}">
        <p14:creationId xmlns:p14="http://schemas.microsoft.com/office/powerpoint/2010/main" val="4210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22994" y="1478854"/>
            <a:ext cx="8229600" cy="4389120"/>
          </a:xfrm>
        </p:spPr>
        <p:txBody>
          <a:bodyPr/>
          <a:lstStyle/>
          <a:p>
            <a:pPr>
              <a:lnSpc>
                <a:spcPct val="150000"/>
              </a:lnSpc>
            </a:pPr>
            <a:r>
              <a:rPr lang="zh-CN" altLang="en-US" dirty="0"/>
              <a:t>了解业务组织现状的目的</a:t>
            </a:r>
            <a:r>
              <a:rPr lang="en-US" altLang="zh-CN" dirty="0"/>
              <a:t>——</a:t>
            </a:r>
            <a:r>
              <a:rPr lang="zh-CN" altLang="en-US" dirty="0"/>
              <a:t>发现流程中的</a:t>
            </a:r>
            <a:r>
              <a:rPr lang="zh-CN" altLang="en-US" dirty="0">
                <a:solidFill>
                  <a:srgbClr val="FF0000"/>
                </a:solidFill>
              </a:rPr>
              <a:t>改进点</a:t>
            </a:r>
            <a:r>
              <a:rPr lang="zh-CN" altLang="en-US" dirty="0"/>
              <a:t>：</a:t>
            </a:r>
            <a:endParaRPr lang="en-US" altLang="zh-CN" dirty="0"/>
          </a:p>
          <a:p>
            <a:pPr lvl="1">
              <a:lnSpc>
                <a:spcPct val="150000"/>
              </a:lnSpc>
            </a:pPr>
            <a:r>
              <a:rPr lang="zh-CN" altLang="en-US" dirty="0"/>
              <a:t>信息自动流转</a:t>
            </a:r>
            <a:endParaRPr lang="en-US" altLang="zh-CN" dirty="0"/>
          </a:p>
          <a:p>
            <a:pPr lvl="1">
              <a:lnSpc>
                <a:spcPct val="150000"/>
              </a:lnSpc>
            </a:pPr>
            <a:r>
              <a:rPr lang="zh-CN" altLang="en-US" dirty="0"/>
              <a:t>封装复杂业务逻辑</a:t>
            </a:r>
            <a:endParaRPr lang="en-US" altLang="zh-CN" dirty="0"/>
          </a:p>
          <a:p>
            <a:pPr lvl="1">
              <a:lnSpc>
                <a:spcPct val="150000"/>
              </a:lnSpc>
            </a:pPr>
            <a:r>
              <a:rPr lang="zh-CN" altLang="en-US" dirty="0"/>
              <a:t>职责转移</a:t>
            </a:r>
            <a:endParaRPr lang="en-US" altLang="zh-CN" dirty="0"/>
          </a:p>
          <a:p>
            <a:pPr lvl="1">
              <a:lnSpc>
                <a:spcPct val="150000"/>
              </a:lnSpc>
            </a:pPr>
            <a:r>
              <a:rPr lang="zh-CN" altLang="en-US" dirty="0"/>
              <a:t>访问和操作业务对象</a:t>
            </a:r>
            <a:endParaRPr lang="en-US" altLang="zh-CN" dirty="0"/>
          </a:p>
          <a:p>
            <a:pPr lvl="1">
              <a:lnSpc>
                <a:spcPct val="150000"/>
              </a:lnSpc>
            </a:pPr>
            <a:r>
              <a:rPr lang="zh-CN" altLang="en-US" dirty="0"/>
              <a:t>其他</a:t>
            </a:r>
            <a:r>
              <a:rPr lang="en-US" altLang="zh-CN" dirty="0"/>
              <a:t>……</a:t>
            </a:r>
            <a:endParaRPr lang="zh-CN" altLang="en-US" dirty="0"/>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780855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985" y="1385683"/>
            <a:ext cx="10972800" cy="4389120"/>
          </a:xfrm>
        </p:spPr>
        <p:txBody>
          <a:bodyPr/>
          <a:lstStyle/>
          <a:p>
            <a:pPr>
              <a:lnSpc>
                <a:spcPct val="150000"/>
              </a:lnSpc>
            </a:pPr>
            <a:r>
              <a:rPr lang="zh-CN" altLang="en-US" dirty="0"/>
              <a:t>业务中涉及到信息的流动吗？</a:t>
            </a:r>
            <a:endParaRPr lang="en-US" altLang="zh-CN" dirty="0"/>
          </a:p>
          <a:p>
            <a:pPr>
              <a:lnSpc>
                <a:spcPct val="150000"/>
              </a:lnSpc>
            </a:pPr>
            <a:r>
              <a:rPr lang="zh-CN" altLang="en-US" dirty="0"/>
              <a:t>物流能变成信息流吗？</a:t>
            </a: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988375"/>
            <a:ext cx="6786610" cy="3304008"/>
            <a:chOff x="2357422" y="3553992"/>
            <a:chExt cx="6786610" cy="3304008"/>
          </a:xfrm>
        </p:grpSpPr>
        <p:pic>
          <p:nvPicPr>
            <p:cNvPr id="2050" name="Picture 2"/>
            <p:cNvPicPr>
              <a:picLocks noChangeAspect="1" noChangeArrowheads="1"/>
            </p:cNvPicPr>
            <p:nvPr/>
          </p:nvPicPr>
          <p:blipFill>
            <a:blip r:embed="rId2"/>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2051" name="Picture 3"/>
          <p:cNvPicPr>
            <a:picLocks noChangeAspect="1" noChangeArrowheads="1"/>
          </p:cNvPicPr>
          <p:nvPr/>
        </p:nvPicPr>
        <p:blipFill>
          <a:blip r:embed="rId2"/>
          <a:srcRect l="53907" t="56202" r="6835" b="3100"/>
          <a:stretch>
            <a:fillRect/>
          </a:stretch>
        </p:blipFill>
        <p:spPr bwMode="auto">
          <a:xfrm>
            <a:off x="6921279" y="2988375"/>
            <a:ext cx="5270721" cy="3304008"/>
          </a:xfrm>
          <a:prstGeom prst="rect">
            <a:avLst/>
          </a:prstGeom>
          <a:noFill/>
          <a:ln w="9525">
            <a:noFill/>
            <a:miter lim="800000"/>
            <a:headEnd/>
            <a:tailEnd/>
          </a:ln>
          <a:effectLst/>
        </p:spPr>
      </p:pic>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686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linds(horizontal)">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包含的业务逻辑能封装到系统里吗？</a:t>
            </a:r>
          </a:p>
        </p:txBody>
      </p:sp>
      <p:pic>
        <p:nvPicPr>
          <p:cNvPr id="75778" name="Picture 2"/>
          <p:cNvPicPr>
            <a:picLocks noChangeAspect="1" noChangeArrowheads="1"/>
          </p:cNvPicPr>
          <p:nvPr/>
        </p:nvPicPr>
        <p:blipFill>
          <a:blip r:embed="rId2"/>
          <a:srcRect/>
          <a:stretch>
            <a:fillRect/>
          </a:stretch>
        </p:blipFill>
        <p:spPr bwMode="auto">
          <a:xfrm>
            <a:off x="800040" y="2582227"/>
            <a:ext cx="4643796" cy="3542802"/>
          </a:xfrm>
          <a:prstGeom prst="rect">
            <a:avLst/>
          </a:prstGeom>
          <a:noFill/>
          <a:ln w="9525">
            <a:noFill/>
            <a:miter lim="800000"/>
            <a:headEnd/>
            <a:tailEnd/>
          </a:ln>
          <a:effectLst/>
        </p:spPr>
      </p:pic>
      <p:pic>
        <p:nvPicPr>
          <p:cNvPr id="75779" name="Picture 3"/>
          <p:cNvPicPr>
            <a:picLocks noChangeAspect="1" noChangeArrowheads="1"/>
          </p:cNvPicPr>
          <p:nvPr/>
        </p:nvPicPr>
        <p:blipFill>
          <a:blip r:embed="rId3"/>
          <a:srcRect/>
          <a:stretch>
            <a:fillRect/>
          </a:stretch>
        </p:blipFill>
        <p:spPr bwMode="auto">
          <a:xfrm>
            <a:off x="5966970" y="2582227"/>
            <a:ext cx="5023907" cy="3542802"/>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47553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1038" y="1585535"/>
            <a:ext cx="10972800" cy="4389120"/>
          </a:xfrm>
        </p:spPr>
        <p:txBody>
          <a:bodyPr/>
          <a:lstStyle/>
          <a:p>
            <a:r>
              <a:rPr lang="zh-CN" altLang="en-US" dirty="0"/>
              <a:t>业务工人的职责可以转移吗？</a:t>
            </a:r>
          </a:p>
        </p:txBody>
      </p:sp>
      <p:pic>
        <p:nvPicPr>
          <p:cNvPr id="77826" name="Picture 2"/>
          <p:cNvPicPr>
            <a:picLocks noChangeAspect="1" noChangeArrowheads="1"/>
          </p:cNvPicPr>
          <p:nvPr/>
        </p:nvPicPr>
        <p:blipFill>
          <a:blip r:embed="rId2"/>
          <a:srcRect/>
          <a:stretch>
            <a:fillRect/>
          </a:stretch>
        </p:blipFill>
        <p:spPr bwMode="auto">
          <a:xfrm>
            <a:off x="1090613" y="2298957"/>
            <a:ext cx="4032162" cy="3811557"/>
          </a:xfrm>
          <a:prstGeom prst="rect">
            <a:avLst/>
          </a:prstGeom>
          <a:noFill/>
          <a:ln w="9525">
            <a:noFill/>
            <a:miter lim="800000"/>
            <a:headEnd/>
            <a:tailEnd/>
          </a:ln>
          <a:effectLst/>
        </p:spPr>
      </p:pic>
      <p:pic>
        <p:nvPicPr>
          <p:cNvPr id="77827" name="Picture 3"/>
          <p:cNvPicPr>
            <a:picLocks noChangeAspect="1" noChangeArrowheads="1"/>
          </p:cNvPicPr>
          <p:nvPr/>
        </p:nvPicPr>
        <p:blipFill>
          <a:blip r:embed="rId3"/>
          <a:srcRect/>
          <a:stretch>
            <a:fillRect/>
          </a:stretch>
        </p:blipFill>
        <p:spPr bwMode="auto">
          <a:xfrm>
            <a:off x="5614356" y="2298957"/>
            <a:ext cx="6246252" cy="3811557"/>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633229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715" y="1471023"/>
            <a:ext cx="10972800" cy="4389120"/>
          </a:xfrm>
        </p:spPr>
        <p:txBody>
          <a:bodyPr/>
          <a:lstStyle/>
          <a:p>
            <a:r>
              <a:rPr lang="zh-CN" altLang="en-US" dirty="0"/>
              <a:t>涉及到什么业务对象？需要系统管理起来吗？</a:t>
            </a:r>
          </a:p>
        </p:txBody>
      </p:sp>
      <p:pic>
        <p:nvPicPr>
          <p:cNvPr id="76802" name="Picture 2"/>
          <p:cNvPicPr>
            <a:picLocks noChangeAspect="1" noChangeArrowheads="1"/>
          </p:cNvPicPr>
          <p:nvPr/>
        </p:nvPicPr>
        <p:blipFill>
          <a:blip r:embed="rId2"/>
          <a:srcRect/>
          <a:stretch>
            <a:fillRect/>
          </a:stretch>
        </p:blipFill>
        <p:spPr bwMode="auto">
          <a:xfrm>
            <a:off x="1944914" y="2097330"/>
            <a:ext cx="3848866" cy="4234888"/>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3"/>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itchFamily="34" charset="-122"/>
                  <a:ea typeface="微软雅黑" pitchFamily="34" charset="-122"/>
                </a:rPr>
                <a:t>员工管理系统</a:t>
              </a: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itchFamily="34" charset="-122"/>
                  <a:ea typeface="微软雅黑" pitchFamily="34" charset="-122"/>
                </a:rPr>
                <a:t>客户管理系统</a:t>
              </a: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2097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0637" y="1475352"/>
            <a:ext cx="8229600" cy="4031930"/>
          </a:xfrm>
        </p:spPr>
        <p:txBody>
          <a:bodyPr/>
          <a:lstStyle/>
          <a:p>
            <a:pPr marL="514350" indent="-514350">
              <a:lnSpc>
                <a:spcPct val="150000"/>
              </a:lnSpc>
              <a:buFont typeface="+mj-lt"/>
              <a:buAutoNum type="arabicPeriod"/>
            </a:pPr>
            <a:r>
              <a:rPr lang="zh-CN" altLang="en-US" dirty="0"/>
              <a:t>将新系统作为一个业务实体；</a:t>
            </a:r>
            <a:endParaRPr lang="en-US" altLang="zh-CN" dirty="0"/>
          </a:p>
          <a:p>
            <a:pPr marL="514350" indent="-514350">
              <a:lnSpc>
                <a:spcPct val="150000"/>
              </a:lnSpc>
              <a:buFont typeface="+mj-lt"/>
              <a:buAutoNum type="arabicPeriod"/>
            </a:pPr>
            <a:r>
              <a:rPr lang="zh-CN" altLang="en-US" dirty="0"/>
              <a:t>将其引入组织现有业务流程；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采用改进业务序列图改进业务流程</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489776" y="63197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3831730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51713"/>
            <a:ext cx="10972800" cy="4389120"/>
          </a:xfrm>
        </p:spPr>
        <p:txBody>
          <a:bodyPr/>
          <a:lstStyle/>
          <a:p>
            <a:pPr>
              <a:lnSpc>
                <a:spcPct val="150000"/>
              </a:lnSpc>
            </a:pPr>
            <a:r>
              <a:rPr lang="zh-CN" altLang="en-US" dirty="0"/>
              <a:t>通过分析财神银行的业务现状序列图，结合老大的愿景，我们可以分析出如下可改进的思路：</a:t>
            </a:r>
            <a:endParaRPr lang="en-US" altLang="zh-CN" dirty="0"/>
          </a:p>
          <a:p>
            <a:pPr lvl="1">
              <a:lnSpc>
                <a:spcPct val="150000"/>
              </a:lnSpc>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177274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4"/>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itchFamily="34" charset="-122"/>
                <a:ea typeface="微软雅黑" pitchFamily="34" charset="-122"/>
              </a:rPr>
              <a:t>改进前</a:t>
            </a: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itchFamily="34" charset="-122"/>
                <a:ea typeface="微软雅黑" pitchFamily="34" charset="-122"/>
              </a:rPr>
              <a:t>改进后</a:t>
            </a: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237408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497219"/>
            <a:ext cx="10972800" cy="4389120"/>
          </a:xfrm>
        </p:spPr>
        <p:txBody>
          <a:bodyPr/>
          <a:lstStyle/>
          <a:p>
            <a:pPr>
              <a:lnSpc>
                <a:spcPct val="150000"/>
              </a:lnSpc>
            </a:pPr>
            <a:r>
              <a:rPr lang="zh-CN" altLang="en-US" dirty="0"/>
              <a:t>通过改进业务序列，可以提前模拟出新系统的出现，将对组织现行的业务流程造成哪些影响，可以提前评估新系统的可行性或提前进行相应的准备工作，实现安全平稳的组织改进。</a:t>
            </a:r>
            <a:endParaRPr lang="en-US" altLang="zh-CN" dirty="0"/>
          </a:p>
          <a:p>
            <a:pPr>
              <a:lnSpc>
                <a:spcPct val="150000"/>
              </a:lnSpc>
            </a:pPr>
            <a:r>
              <a:rPr lang="zh-CN" altLang="en-US" dirty="0"/>
              <a:t>不要小看这一点，在真实世界里，这一点</a:t>
            </a:r>
            <a:br>
              <a:rPr lang="en-US" altLang="zh-CN" dirty="0"/>
            </a:br>
            <a:r>
              <a:rPr lang="zh-CN" altLang="en-US" dirty="0"/>
              <a:t>很关键，很多优秀的系统就因为不能适应</a:t>
            </a:r>
            <a:br>
              <a:rPr lang="en-US" altLang="zh-CN" dirty="0"/>
            </a:br>
            <a:r>
              <a:rPr lang="zh-CN" altLang="en-US" dirty="0"/>
              <a:t>组织的业务流程而被遗弃（例如工作流软件</a:t>
            </a:r>
            <a:br>
              <a:rPr lang="en-US" altLang="zh-CN" dirty="0"/>
            </a:br>
            <a:r>
              <a:rPr lang="zh-CN" altLang="en-US" dirty="0"/>
              <a:t>在国内命运）。</a:t>
            </a:r>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现在能看出业务建模用序列图的好处了吗？</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69183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51109" y="1276443"/>
            <a:ext cx="8550834" cy="5170582"/>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07751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extLst>
      <p:ext uri="{BB962C8B-B14F-4D97-AF65-F5344CB8AC3E}">
        <p14:creationId xmlns:p14="http://schemas.microsoft.com/office/powerpoint/2010/main" val="156003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组织业务现状：业务专家的介绍。</a:t>
            </a:r>
            <a:endParaRPr lang="en-US" altLang="zh-CN" dirty="0"/>
          </a:p>
          <a:p>
            <a:pPr>
              <a:lnSpc>
                <a:spcPct val="150000"/>
              </a:lnSpc>
            </a:pPr>
            <a:r>
              <a:rPr lang="zh-CN" altLang="en-US" dirty="0"/>
              <a:t>组织业务改进：</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2"/>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itchFamily="34" charset="-122"/>
                  <a:ea typeface="微软雅黑" pitchFamily="34" charset="-122"/>
                </a:rPr>
                <a:t>老大</a:t>
              </a: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3"/>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itchFamily="34" charset="-122"/>
                  <a:ea typeface="微软雅黑" pitchFamily="34" charset="-122"/>
                </a:rPr>
                <a:t>业务专家</a:t>
              </a: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4"/>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itchFamily="34" charset="-122"/>
                  <a:ea typeface="微软雅黑" pitchFamily="34" charset="-122"/>
                </a:rPr>
                <a:t>需求分析师</a:t>
              </a:r>
            </a:p>
          </p:txBody>
        </p:sp>
      </p:grpSp>
      <p:sp>
        <p:nvSpPr>
          <p:cNvPr id="13" name="文本框 12"/>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如何获取业务建模信息</a:t>
            </a: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5626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30178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2"/>
          <a:srcRect/>
          <a:stretch>
            <a:fillRect/>
          </a:stretch>
        </p:blipFill>
        <p:spPr bwMode="auto">
          <a:xfrm>
            <a:off x="8053625" y="3906617"/>
            <a:ext cx="3238522" cy="2428892"/>
          </a:xfrm>
          <a:prstGeom prst="rect">
            <a:avLst/>
          </a:prstGeom>
          <a:noFill/>
        </p:spPr>
      </p:pic>
      <p:sp>
        <p:nvSpPr>
          <p:cNvPr id="3" name="内容占位符 2"/>
          <p:cNvSpPr>
            <a:spLocks noGrp="1"/>
          </p:cNvSpPr>
          <p:nvPr>
            <p:ph idx="1"/>
          </p:nvPr>
        </p:nvSpPr>
        <p:spPr>
          <a:xfrm>
            <a:off x="740228" y="1427480"/>
            <a:ext cx="10972800" cy="4389120"/>
          </a:xfrm>
        </p:spPr>
        <p:txBody>
          <a:bodyPr/>
          <a:lstStyle/>
          <a:p>
            <a:r>
              <a:rPr lang="zh-CN" altLang="en-US" dirty="0"/>
              <a:t>形式：面对面会议。</a:t>
            </a:r>
            <a:endParaRPr lang="en-US" altLang="zh-CN" dirty="0"/>
          </a:p>
          <a:p>
            <a:r>
              <a:rPr lang="zh-CN" altLang="en-US" dirty="0"/>
              <a:t>参会人：甲乙双方在业务建模阶段的主要参与者。</a:t>
            </a:r>
            <a:endParaRPr lang="en-US" altLang="zh-CN" dirty="0"/>
          </a:p>
          <a:p>
            <a:r>
              <a:rPr lang="zh-CN" altLang="en-US" dirty="0"/>
              <a:t>被审材料：系统愿景、选定组织、业务用例、业务现状序列图、业务改进序列图；</a:t>
            </a:r>
            <a:endParaRPr lang="en-US" altLang="zh-CN" dirty="0"/>
          </a:p>
          <a:p>
            <a:r>
              <a:rPr lang="zh-CN" altLang="en-US" dirty="0"/>
              <a:t>过程：需求分析师主持，介绍业务建模成果，所有参与者交流讨论，达成统一理解和确认。</a:t>
            </a:r>
            <a:endParaRPr lang="en-US" altLang="zh-CN" dirty="0"/>
          </a:p>
          <a:p>
            <a:r>
              <a:rPr lang="zh-CN" altLang="en-US" dirty="0"/>
              <a:t>结论：所有参与者</a:t>
            </a:r>
            <a:r>
              <a:rPr lang="zh-CN" altLang="en-US" dirty="0">
                <a:solidFill>
                  <a:srgbClr val="FF0000"/>
                </a:solidFill>
              </a:rPr>
              <a:t>签字</a:t>
            </a:r>
            <a:r>
              <a:rPr lang="zh-CN" altLang="en-US" dirty="0"/>
              <a:t>确认。（当然，</a:t>
            </a:r>
            <a:br>
              <a:rPr lang="en-US" altLang="zh-CN" dirty="0"/>
            </a:br>
            <a:r>
              <a:rPr lang="zh-CN" altLang="en-US" dirty="0"/>
              <a:t>也有可能是未达成共识，需要返工。）</a:t>
            </a:r>
            <a:endParaRPr lang="en-US" altLang="zh-CN" dirty="0"/>
          </a:p>
          <a:p>
            <a:r>
              <a:rPr lang="zh-CN" altLang="en-US" dirty="0"/>
              <a:t>注意：后续的工作基本不需要</a:t>
            </a:r>
            <a:br>
              <a:rPr lang="en-US" altLang="zh-CN" dirty="0"/>
            </a:br>
            <a:r>
              <a:rPr lang="zh-CN" altLang="en-US" dirty="0"/>
              <a:t>“老大”的参与了。</a:t>
            </a:r>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066531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531636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如果下面问题已经很清楚了，就可以精简甚至不做业务建模而直接进入需求分析阶段。</a:t>
            </a:r>
            <a:endParaRPr lang="en-US" altLang="zh-CN" dirty="0"/>
          </a:p>
          <a:p>
            <a:pPr lvl="1">
              <a:lnSpc>
                <a:spcPct val="150000"/>
              </a:lnSpc>
            </a:pPr>
            <a:r>
              <a:rPr lang="zh-CN" altLang="en-US" dirty="0"/>
              <a:t>系统是改善什么业务组织（或人群）的价值？</a:t>
            </a:r>
            <a:endParaRPr lang="en-US" altLang="zh-CN" dirty="0"/>
          </a:p>
          <a:p>
            <a:pPr lvl="1">
              <a:lnSpc>
                <a:spcPct val="150000"/>
              </a:lnSpc>
            </a:pPr>
            <a:r>
              <a:rPr lang="zh-CN" altLang="en-US" dirty="0"/>
              <a:t>改善哪方面价值？目前这方面有什么不足？</a:t>
            </a:r>
            <a:endParaRPr lang="en-US" altLang="zh-CN" dirty="0"/>
          </a:p>
          <a:p>
            <a:pPr lvl="1">
              <a:lnSpc>
                <a:spcPct val="150000"/>
              </a:lnSpc>
            </a:pPr>
            <a:r>
              <a:rPr lang="zh-CN" altLang="en-US" dirty="0"/>
              <a:t>系统可以改进哪些不足？</a:t>
            </a:r>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69890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9405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96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a:spLocks/>
          </p:cNvSpPr>
          <p:nvPr/>
        </p:nvSpPr>
        <p:spPr>
          <a:xfrm>
            <a:off x="393701" y="1423761"/>
            <a:ext cx="6438173" cy="4075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已为各行种业的企业提供了信息化改造服务。假设，一个陌生行业的企业客户（比如保险公司）来找你开发信息系统，你从哪里下手开始呢？你怎么能快速精准地找到客户的交叉点，并制定出适用的解决方案呢？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不懂客户就盲目提出解决方案，就像医生不诊断就出药方一样，后果是非常严重的，从金山的事故开始。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912" y="3298100"/>
            <a:ext cx="5114925" cy="3181350"/>
          </a:xfrm>
          <a:prstGeom prst="rect">
            <a:avLst/>
          </a:prstGeom>
        </p:spPr>
      </p:pic>
    </p:spTree>
    <p:extLst>
      <p:ext uri="{BB962C8B-B14F-4D97-AF65-F5344CB8AC3E}">
        <p14:creationId xmlns:p14="http://schemas.microsoft.com/office/powerpoint/2010/main" val="330655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771" y="1440725"/>
            <a:ext cx="3219450" cy="2095500"/>
          </a:xfrm>
          <a:prstGeom prst="rect">
            <a:avLst/>
          </a:prstGeom>
        </p:spPr>
      </p:pic>
      <p:sp>
        <p:nvSpPr>
          <p:cNvPr id="13" name="文本框 12"/>
          <p:cNvSpPr txBox="1"/>
          <p:nvPr/>
        </p:nvSpPr>
        <p:spPr>
          <a:xfrm>
            <a:off x="1250772" y="3757919"/>
            <a:ext cx="2395207" cy="369332"/>
          </a:xfrm>
          <a:prstGeom prst="rect">
            <a:avLst/>
          </a:prstGeom>
          <a:noFill/>
        </p:spPr>
        <p:txBody>
          <a:bodyPr wrap="none" rtlCol="0">
            <a:spAutoFit/>
          </a:bodyPr>
          <a:lstStyle/>
          <a:p>
            <a:r>
              <a:rPr lang="en-US" altLang="zh-CN" b="1" dirty="0">
                <a:latin typeface="+mn-ea"/>
              </a:rPr>
              <a:t>B</a:t>
            </a:r>
            <a:r>
              <a:rPr lang="zh-CN" altLang="en-US" b="1" dirty="0">
                <a:latin typeface="+mn-ea"/>
              </a:rPr>
              <a:t>超、</a:t>
            </a:r>
            <a:r>
              <a:rPr lang="en-US" altLang="zh-CN" b="1" dirty="0">
                <a:latin typeface="+mn-ea"/>
              </a:rPr>
              <a:t>CT</a:t>
            </a:r>
            <a:r>
              <a:rPr lang="zh-CN" altLang="en-US" b="1" dirty="0">
                <a:latin typeface="+mn-ea"/>
              </a:rPr>
              <a:t>、核磁共振</a:t>
            </a:r>
            <a:r>
              <a:rPr lang="en-US" altLang="zh-CN" b="1" dirty="0">
                <a:latin typeface="+mn-ea"/>
              </a:rPr>
              <a:t>…</a:t>
            </a:r>
            <a:endParaRPr lang="zh-CN" altLang="en-US" b="1" dirty="0">
              <a:latin typeface="+mn-ea"/>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115" y="1440725"/>
            <a:ext cx="2152650" cy="2095500"/>
          </a:xfrm>
          <a:prstGeom prst="rect">
            <a:avLst/>
          </a:prstGeom>
        </p:spPr>
      </p:pic>
      <p:sp>
        <p:nvSpPr>
          <p:cNvPr id="29" name="文本框 28"/>
          <p:cNvSpPr txBox="1"/>
          <p:nvPr/>
        </p:nvSpPr>
        <p:spPr>
          <a:xfrm>
            <a:off x="7276638" y="3688795"/>
            <a:ext cx="2393604" cy="369332"/>
          </a:xfrm>
          <a:prstGeom prst="rect">
            <a:avLst/>
          </a:prstGeom>
          <a:noFill/>
        </p:spPr>
        <p:txBody>
          <a:bodyPr wrap="none" rtlCol="0">
            <a:spAutoFit/>
          </a:bodyPr>
          <a:lstStyle/>
          <a:p>
            <a:r>
              <a:rPr lang="zh-CN" altLang="en-US" b="1" dirty="0">
                <a:latin typeface="+mn-ea"/>
              </a:rPr>
              <a:t>业务用例</a:t>
            </a:r>
            <a:r>
              <a:rPr lang="en-US" altLang="zh-CN" b="1" dirty="0">
                <a:latin typeface="+mn-ea"/>
              </a:rPr>
              <a:t>+</a:t>
            </a:r>
            <a:r>
              <a:rPr lang="zh-CN" altLang="en-US" b="1" dirty="0">
                <a:latin typeface="+mn-ea"/>
              </a:rPr>
              <a:t>业务序列图</a:t>
            </a:r>
          </a:p>
        </p:txBody>
      </p:sp>
    </p:spTree>
    <p:extLst>
      <p:ext uri="{BB962C8B-B14F-4D97-AF65-F5344CB8AC3E}">
        <p14:creationId xmlns:p14="http://schemas.microsoft.com/office/powerpoint/2010/main" val="290225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44243"/>
            <a:ext cx="10063114" cy="4636792"/>
          </a:xfrm>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找准客户，切记不是在为自己做系统；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有什么痛处和不足；</a:t>
            </a:r>
            <a:endParaRPr lang="en-US" altLang="zh-CN" dirty="0"/>
          </a:p>
          <a:p>
            <a:pPr marL="914400" lvl="1" indent="-457200">
              <a:lnSpc>
                <a:spcPct val="150000"/>
              </a:lnSpc>
              <a:buFont typeface="+mj-lt"/>
              <a:buAutoNum type="arabicPeriod"/>
            </a:pPr>
            <a:r>
              <a:rPr lang="zh-CN" altLang="en-US" dirty="0"/>
              <a:t>如何改进</a:t>
            </a:r>
            <a:r>
              <a:rPr lang="en-US" altLang="zh-CN" dirty="0"/>
              <a:t>--</a:t>
            </a:r>
            <a:r>
              <a:rPr lang="zh-CN" altLang="en-US" dirty="0"/>
              <a:t>新系统的价值就是解决客户痛处、改良客户不足，这才是客户愿意掏腰包的动力。</a:t>
            </a:r>
            <a:endParaRPr lang="en-US" altLang="zh-CN" dirty="0"/>
          </a:p>
        </p:txBody>
      </p:sp>
      <p:sp>
        <p:nvSpPr>
          <p:cNvPr id="7" name="TextBox 6"/>
          <p:cNvSpPr txBox="1"/>
          <p:nvPr/>
        </p:nvSpPr>
        <p:spPr>
          <a:xfrm>
            <a:off x="1515259" y="5394996"/>
            <a:ext cx="9161482" cy="523220"/>
          </a:xfrm>
          <a:prstGeom prst="rect">
            <a:avLst/>
          </a:prstGeom>
          <a:noFill/>
        </p:spPr>
        <p:txBody>
          <a:bodyPr wrap="none" rtlCol="0">
            <a:spAutoFit/>
          </a:bodyPr>
          <a:lstStyle/>
          <a:p>
            <a:r>
              <a:rPr lang="zh-CN" altLang="en-US" sz="2800" b="1" dirty="0">
                <a:solidFill>
                  <a:srgbClr val="FF0000"/>
                </a:solidFill>
                <a:latin typeface="黑体" pitchFamily="2" charset="-122"/>
                <a:ea typeface="黑体" pitchFamily="2" charset="-122"/>
              </a:rPr>
              <a:t>在业务建模和需求分析阶段，忘掉自己技术专家的身份！</a:t>
            </a:r>
          </a:p>
        </p:txBody>
      </p:sp>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业务建模的意义</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7423649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4474</TotalTime>
  <Words>2635</Words>
  <Application>Microsoft Office PowerPoint</Application>
  <PresentationFormat>宽屏</PresentationFormat>
  <Paragraphs>299</Paragraphs>
  <Slides>65</Slides>
  <Notes>10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65</vt:i4>
      </vt:variant>
    </vt:vector>
  </HeadingPairs>
  <TitlesOfParts>
    <vt:vector size="76" baseType="lpstr">
      <vt:lpstr>隶书</vt:lpstr>
      <vt:lpstr>微软雅黑</vt:lpstr>
      <vt:lpstr>黑体</vt:lpstr>
      <vt:lpstr>Calibri</vt:lpstr>
      <vt:lpstr>宋体</vt:lpstr>
      <vt:lpstr>华康俪金黑W8(P)</vt:lpstr>
      <vt:lpstr>Times New Roman</vt:lpstr>
      <vt:lpstr>Arial</vt:lpstr>
      <vt:lpstr>Calibri Light</vt:lpstr>
      <vt:lpstr>Berlin Sans FB Demi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msy</cp:lastModifiedBy>
  <cp:revision>358</cp:revision>
  <dcterms:created xsi:type="dcterms:W3CDTF">2013-08-14T15:08:40Z</dcterms:created>
  <dcterms:modified xsi:type="dcterms:W3CDTF">2017-01-16T05:04:01Z</dcterms:modified>
</cp:coreProperties>
</file>